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4" r:id="rId2"/>
  </p:sldMasterIdLst>
  <p:notesMasterIdLst>
    <p:notesMasterId r:id="rId29"/>
  </p:notesMasterIdLst>
  <p:sldIdLst>
    <p:sldId id="260" r:id="rId3"/>
    <p:sldId id="258" r:id="rId4"/>
    <p:sldId id="257" r:id="rId5"/>
    <p:sldId id="259" r:id="rId6"/>
    <p:sldId id="261" r:id="rId7"/>
    <p:sldId id="285" r:id="rId8"/>
    <p:sldId id="262" r:id="rId9"/>
    <p:sldId id="263" r:id="rId10"/>
    <p:sldId id="268" r:id="rId11"/>
    <p:sldId id="269" r:id="rId12"/>
    <p:sldId id="270" r:id="rId13"/>
    <p:sldId id="271" r:id="rId14"/>
    <p:sldId id="273" r:id="rId15"/>
    <p:sldId id="274" r:id="rId16"/>
    <p:sldId id="276" r:id="rId17"/>
    <p:sldId id="275" r:id="rId18"/>
    <p:sldId id="272" r:id="rId19"/>
    <p:sldId id="278" r:id="rId20"/>
    <p:sldId id="280" r:id="rId21"/>
    <p:sldId id="279" r:id="rId22"/>
    <p:sldId id="264" r:id="rId23"/>
    <p:sldId id="265" r:id="rId24"/>
    <p:sldId id="266" r:id="rId25"/>
    <p:sldId id="267" r:id="rId26"/>
    <p:sldId id="281" r:id="rId27"/>
    <p:sldId id="282" r:id="rId2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87189" autoAdjust="0"/>
  </p:normalViewPr>
  <p:slideViewPr>
    <p:cSldViewPr>
      <p:cViewPr>
        <p:scale>
          <a:sx n="53" d="100"/>
          <a:sy n="53" d="100"/>
        </p:scale>
        <p:origin x="-84" y="-5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3E965B-2210-4C91-990F-C78737D102C8}" type="datetimeFigureOut">
              <a:rPr lang="ru-RU" smtClean="0"/>
              <a:t>08.05.2025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2AEDB7-16EC-42AA-93BE-73437A489A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22567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Классный час</a:t>
            </a:r>
            <a:r>
              <a:rPr lang="ru-RU" baseline="0" dirty="0" smtClean="0"/>
              <a:t> </a:t>
            </a:r>
            <a:r>
              <a:rPr lang="ru-RU" baseline="0" smtClean="0"/>
              <a:t>по важной теме.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2AEDB7-16EC-42AA-93BE-73437A489A05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294711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И ознакомьтесь с ключами к тесту</a:t>
            </a:r>
            <a:r>
              <a:rPr lang="ru-RU" baseline="0" dirty="0" smtClean="0"/>
              <a:t>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2AEDB7-16EC-42AA-93BE-73437A489A05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44647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Делают</a:t>
            </a:r>
            <a:r>
              <a:rPr lang="ru-RU" baseline="0" dirty="0" smtClean="0"/>
              <a:t> выводы  без оглашения.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2AEDB7-16EC-42AA-93BE-73437A489A05}" type="slidenum">
              <a:rPr lang="ru-RU" smtClean="0"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62059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Заключительное слово классного руководителя. Мы с вами поговорили о влиянии дружбы на жизнь людей, перечислили условия, необходимые для ее существования, поговорили о значимости дружеских отношений.           Когда у О. </a:t>
            </a:r>
            <a:r>
              <a:rPr lang="ru-RU" dirty="0" err="1" smtClean="0"/>
              <a:t>Гольдсмита</a:t>
            </a:r>
            <a:r>
              <a:rPr lang="ru-RU" dirty="0" smtClean="0"/>
              <a:t> спросили, что такое дружба, он ответил: «Слово, иллюзия, очаровывающая нас, тень, следующая за счастьем, и исчезающая в часы несчастья». Согласны ли вы с этим мнением?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2AEDB7-16EC-42AA-93BE-73437A489A05}" type="slidenum">
              <a:rPr lang="ru-RU" smtClean="0"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20172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Я хочу, чтобы сегодняшний разговор, обмен мнениями, суждениями, нашими знаниями в поисках общего решения мы продолжили. А урок, который мог каждый вынести сегодня, был бы для вас очень важным и значимым.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2AEDB7-16EC-42AA-93BE-73437A489A05}" type="slidenum">
              <a:rPr lang="ru-RU" smtClean="0"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06813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Разгадайте</a:t>
            </a:r>
            <a:r>
              <a:rPr lang="ru-RU" baseline="0" dirty="0" smtClean="0"/>
              <a:t> о чем предстоит сегодня разговор.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2AEDB7-16EC-42AA-93BE-73437A489A05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9499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Оглянись внимательно вокруг себя. Можешь ли ты с уверенностью сказать, что тебя окружают друзья?</a:t>
            </a:r>
          </a:p>
          <a:p>
            <a:r>
              <a:rPr lang="ru-RU" dirty="0" smtClean="0"/>
              <a:t>Представь, что ты идешь по дороге и на пути стоит камень, на котором написано:</a:t>
            </a:r>
          </a:p>
          <a:p>
            <a:r>
              <a:rPr lang="ru-RU" dirty="0" smtClean="0"/>
              <a:t>«Налево пойдешь, дружбу найдешь. Направо пойдешь, друга потеряешь».</a:t>
            </a:r>
          </a:p>
          <a:p>
            <a:endParaRPr lang="ru-RU" dirty="0" smtClean="0"/>
          </a:p>
          <a:p>
            <a:r>
              <a:rPr lang="ru-RU" dirty="0" smtClean="0"/>
              <a:t>В жизни мы всегда выбираем, по какому пути идти, как поступить, и наш выбор характеризует нас самих. Что и почему выберешь ты?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2AEDB7-16EC-42AA-93BE-73437A489A05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88910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Давайте обсудим такие вопросы:</a:t>
            </a:r>
          </a:p>
          <a:p>
            <a:r>
              <a:rPr lang="ru-RU" dirty="0" smtClean="0"/>
              <a:t>1. Нужна ли дружба вообще?</a:t>
            </a:r>
          </a:p>
          <a:p>
            <a:r>
              <a:rPr lang="ru-RU" dirty="0" smtClean="0"/>
              <a:t>2. Почему люди дружат?</a:t>
            </a:r>
          </a:p>
          <a:p>
            <a:r>
              <a:rPr lang="ru-RU" dirty="0" smtClean="0"/>
              <a:t>3. Почему люди ценят дружбу?</a:t>
            </a:r>
          </a:p>
          <a:p>
            <a:r>
              <a:rPr lang="ru-RU" dirty="0" smtClean="0"/>
              <a:t>4. От чего зависит дружба?</a:t>
            </a:r>
          </a:p>
          <a:p>
            <a:r>
              <a:rPr lang="ru-RU" dirty="0" smtClean="0"/>
              <a:t>5.  Какими качествами должен обладать человек, чтобы к нему было дружеское отношение?</a:t>
            </a:r>
          </a:p>
          <a:p>
            <a:r>
              <a:rPr lang="ru-RU" dirty="0" smtClean="0"/>
              <a:t>(Ответы на вопросы.)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2AEDB7-16EC-42AA-93BE-73437A489A05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2964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Очень многие люди умеют замечать в окружающих положительные качества, а другие видят только отрицательные. Об этом хорошо сказал Расул Гамзатов в одном из своих стихотворений: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2AEDB7-16EC-42AA-93BE-73437A489A05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14386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1-Я СИТУАЦИЯ</a:t>
            </a:r>
          </a:p>
          <a:p>
            <a:r>
              <a:rPr lang="ru-RU" dirty="0" smtClean="0"/>
              <a:t>В воскресенье вечером, когда должна быть очень интересная передача по телевизору, мне звонит Олег (лучше называть вымышленные имена, не встречающиеся в классе) и просит помочь ему разобраться с заданием по геометрии. Представляете, я ждал эту передачу всю неделю, я так хотел ее посмотреть. Но я не мог поступить иначе, ведь Олег - мой друг! И вместо телевизора я просидел за книгой вместе с другом. Но я видел, насколько Олег был признателен мне, Я думаю, что если бы мы поменялись местами, то есть не ему, а мне была нужна его помощь, то он, тоже не задумываясь помог бы мне. А как бы вы поступили на моем месте?</a:t>
            </a:r>
          </a:p>
          <a:p>
            <a:r>
              <a:rPr lang="ru-RU" dirty="0" smtClean="0"/>
              <a:t>2-Я СИТУАЦИЯ</a:t>
            </a:r>
          </a:p>
          <a:p>
            <a:r>
              <a:rPr lang="ru-RU" dirty="0" smtClean="0"/>
              <a:t> Вместе с моим другом мы шли с рынка. У меня был полный пакет с овощами и фруктами, а у Николая в руках - упаковка стирального порошка. Он случайно зацепил мой пакет коробком с порошком и порвал его. Все содержимое пакета рассыпалось по всей улице. Колька стал смеяться в полный голос, а я - собирать все с асфальта. Мне было очень обидно и грустно, что мой друг мне не только не помог, но и сам послужил причиной</a:t>
            </a:r>
          </a:p>
          <a:p>
            <a:r>
              <a:rPr lang="ru-RU" dirty="0" smtClean="0"/>
              <a:t>моего несчастья. А как бы вы поступили на моем месте и на месте Николая?</a:t>
            </a:r>
          </a:p>
          <a:p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2AEDB7-16EC-42AA-93BE-73437A489A05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14386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Что же такое дружба в вашем понимании?</a:t>
            </a:r>
          </a:p>
          <a:p>
            <a:r>
              <a:rPr lang="ru-RU" dirty="0" smtClean="0"/>
              <a:t>Классный руководитель. Разные ситуации, разные мнения, но всегда остается самым важным то, какое решение вы принимаете в том или ином случае, когда вы осмысливаете, что считать наиболее значимым для ваших друзей. Необходимо истинное, настоящее проявление чувств, исполнение просьб своего друга, умение их предугадать. Еще Сократ говорил: «Одно из важнейших свойств настоящей дружбы есть умение предугадывать просьбы друзей».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2AEDB7-16EC-42AA-93BE-73437A489A05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67157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 заключение нашего классного часа мы проведем небольшой тест «Настоящий ли ты друг?».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2AEDB7-16EC-42AA-93BE-73437A489A05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69033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Каждый</a:t>
            </a:r>
            <a:r>
              <a:rPr lang="ru-RU" baseline="0" dirty="0" smtClean="0"/>
              <a:t> самостоятельно п</a:t>
            </a:r>
            <a:r>
              <a:rPr lang="ru-RU" dirty="0" smtClean="0"/>
              <a:t>одсчитайте баллы</a:t>
            </a:r>
            <a:r>
              <a:rPr lang="ru-RU" baseline="0" dirty="0" smtClean="0"/>
              <a:t> на </a:t>
            </a:r>
            <a:r>
              <a:rPr lang="ru-RU" baseline="0" dirty="0" err="1" smtClean="0"/>
              <a:t>листоке</a:t>
            </a:r>
            <a:r>
              <a:rPr lang="ru-RU" baseline="0" dirty="0" smtClean="0"/>
              <a:t>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2AEDB7-16EC-42AA-93BE-73437A489A05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9032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5/8/2025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5/8/2025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5/8/2025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5/8/2025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5/8/2025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5/8/2025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5/8/2025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5/8/2025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5/8/2025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5/8/2025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5/8/2025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5/8/2025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5/8/2025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5/8/2025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5/8/2025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5/8/2025</a:t>
            </a:fld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5/8/2025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5/8/2025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5/8/2025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5/8/2025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5/8/2025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5/8/2025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5/8/2025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5/8/2025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371600" y="3276600"/>
            <a:ext cx="6400800" cy="1066800"/>
          </a:xfrm>
        </p:spPr>
        <p:txBody>
          <a:bodyPr>
            <a:normAutofit fontScale="77500" lnSpcReduction="20000"/>
          </a:bodyPr>
          <a:lstStyle/>
          <a:p>
            <a:r>
              <a:rPr lang="ru-RU" sz="4400" b="1" dirty="0" smtClean="0">
                <a:solidFill>
                  <a:schemeClr val="accent5">
                    <a:lumMod val="50000"/>
                  </a:schemeClr>
                </a:solidFill>
              </a:rPr>
              <a:t>Здравствуй,</a:t>
            </a:r>
          </a:p>
          <a:p>
            <a:r>
              <a:rPr lang="ru-RU" sz="4400" b="1" dirty="0" smtClean="0">
                <a:solidFill>
                  <a:schemeClr val="accent5">
                    <a:lumMod val="50000"/>
                  </a:schemeClr>
                </a:solidFill>
              </a:rPr>
              <a:t>7класс</a:t>
            </a:r>
            <a:endParaRPr lang="ru-RU" sz="4400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457200"/>
            <a:ext cx="8458200" cy="601980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ru-RU" b="1" dirty="0">
                <a:solidFill>
                  <a:srgbClr val="002060"/>
                </a:solidFill>
              </a:rPr>
              <a:t>2. Если друг пришел к вам поздно вечером в слезах, что вы сделаете?</a:t>
            </a:r>
          </a:p>
          <a:p>
            <a:pPr algn="l"/>
            <a:r>
              <a:rPr lang="ru-RU" b="1" dirty="0">
                <a:solidFill>
                  <a:srgbClr val="002060"/>
                </a:solidFill>
              </a:rPr>
              <a:t> 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а) угостите чаем и успокоите;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б) не откроете дверь, изобразите, что вас нет дома;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в) сделаете вид, будто вам нужно уходить;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г) пригласите его войти, но укажете, что вам надо рано утром вставать;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ru-RU" b="1" dirty="0" err="1">
                <a:solidFill>
                  <a:schemeClr val="tx1"/>
                </a:solidFill>
              </a:rPr>
              <a:t>д</a:t>
            </a:r>
            <a:r>
              <a:rPr lang="ru-RU" b="1" dirty="0">
                <a:solidFill>
                  <a:schemeClr val="tx1"/>
                </a:solidFill>
              </a:rPr>
              <a:t>) извинитесь, что не можете его впустить сейчас, но пообещаете встретиться завтра.</a:t>
            </a:r>
          </a:p>
          <a:p>
            <a:pPr algn="l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457200"/>
            <a:ext cx="8458200" cy="601980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ru-RU" b="1" dirty="0">
                <a:solidFill>
                  <a:srgbClr val="002060"/>
                </a:solidFill>
              </a:rPr>
              <a:t>3. Вы выслушиваете длинную историю бед одного друга, а в это время появляется другой, который тоже нуждается в вашем сочувствии. Что вы сделаете?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а) предложите первому другу присоединиться к беседе;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б) объясните первому другу, что вас ждут в ином месте;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в) объясните второму другу, что заняты проблемами первого;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г) оставите их вдвоем, чтобы они поддерживали друг друга;</a:t>
            </a:r>
          </a:p>
          <a:p>
            <a:pPr algn="l"/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457200"/>
            <a:ext cx="8458200" cy="6019800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b="1" dirty="0">
                <a:solidFill>
                  <a:srgbClr val="002060"/>
                </a:solidFill>
              </a:rPr>
              <a:t>4. Сколько у вас было друзей в первые десять лет вашей осознанной жизни?</a:t>
            </a:r>
          </a:p>
          <a:p>
            <a:pPr algn="l"/>
            <a:r>
              <a:rPr lang="ru-RU" b="1" dirty="0">
                <a:solidFill>
                  <a:srgbClr val="002060"/>
                </a:solidFill>
              </a:rPr>
              <a:t> 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а) ни одного;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б) один;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в) два;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г) трое;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ru-RU" b="1" dirty="0" err="1">
                <a:solidFill>
                  <a:schemeClr val="tx1"/>
                </a:solidFill>
              </a:rPr>
              <a:t>д</a:t>
            </a:r>
            <a:r>
              <a:rPr lang="ru-RU" b="1" dirty="0">
                <a:solidFill>
                  <a:schemeClr val="tx1"/>
                </a:solidFill>
              </a:rPr>
              <a:t>) четверо и более.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457200"/>
            <a:ext cx="8458200" cy="6019800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b="1" dirty="0">
                <a:solidFill>
                  <a:srgbClr val="002060"/>
                </a:solidFill>
              </a:rPr>
              <a:t>5. Сколько ваших друзей знакомы друг с другом?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а) все;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б) почти все;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в) не все;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г) немногие;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ru-RU" b="1" dirty="0" err="1">
                <a:solidFill>
                  <a:schemeClr val="tx1"/>
                </a:solidFill>
              </a:rPr>
              <a:t>д</a:t>
            </a:r>
            <a:r>
              <a:rPr lang="ru-RU" b="1" dirty="0">
                <a:solidFill>
                  <a:schemeClr val="tx1"/>
                </a:solidFill>
              </a:rPr>
              <a:t>) двое или никто</a:t>
            </a:r>
            <a:r>
              <a:rPr lang="ru-RU" b="1" dirty="0" smtClean="0">
                <a:solidFill>
                  <a:schemeClr val="tx1"/>
                </a:solidFill>
              </a:rPr>
              <a:t>.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457200"/>
            <a:ext cx="8458200" cy="601980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ru-RU" b="1" dirty="0">
                <a:solidFill>
                  <a:srgbClr val="002060"/>
                </a:solidFill>
              </a:rPr>
              <a:t>6. Друг хочет одолжить у вас новый костюм прежде, чем вы успели его хотя бы раз надеть. Что вы сделаете?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а) согласитесь без всяких сомнений;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б) согласитесь, но неохотно;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в) согласитесь, но только если просит человек, которому вы доверяете;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г) скажете, что сами хотели его надеть;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ru-RU" b="1" dirty="0" err="1">
                <a:solidFill>
                  <a:schemeClr val="tx1"/>
                </a:solidFill>
              </a:rPr>
              <a:t>д</a:t>
            </a:r>
            <a:r>
              <a:rPr lang="ru-RU" b="1" dirty="0">
                <a:solidFill>
                  <a:schemeClr val="tx1"/>
                </a:solidFill>
              </a:rPr>
              <a:t>) признаетесь, что хотели бы быть первым, кто его наденет, но предложите что-то взамен.</a:t>
            </a:r>
          </a:p>
          <a:p>
            <a:pPr algn="l"/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457200"/>
            <a:ext cx="8458200" cy="6019800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ru-RU" b="1" dirty="0">
                <a:solidFill>
                  <a:srgbClr val="002060"/>
                </a:solidFill>
              </a:rPr>
              <a:t>7. Если один друг попросит вас солгать ради него другому, вы: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а) наотрез откажетесь;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б) откажетесь брать на себя такое обязательство, пока не разузнаете всех обстоятельств;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в) откажетесь и сообщите второму другу о просьбе первого;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г) предложите вместо этого посредничество с условием сказать правду;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ru-RU" b="1" dirty="0" err="1">
                <a:solidFill>
                  <a:schemeClr val="tx1"/>
                </a:solidFill>
              </a:rPr>
              <a:t>д</a:t>
            </a:r>
            <a:r>
              <a:rPr lang="ru-RU" b="1" dirty="0">
                <a:solidFill>
                  <a:schemeClr val="tx1"/>
                </a:solidFill>
              </a:rPr>
              <a:t>) согласитесь, но поясните, что ненавидите такие дела и занимаетесь ими первый и последний раз.</a:t>
            </a:r>
          </a:p>
          <a:p>
            <a:pPr algn="l"/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457200"/>
            <a:ext cx="8458200" cy="6019800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b="1" dirty="0">
                <a:solidFill>
                  <a:srgbClr val="002060"/>
                </a:solidFill>
              </a:rPr>
              <a:t>8. Какое из следующих животных вам наиболее симпатично: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а) панда;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б) кошка;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в) собака;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г) обезьяна;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ru-RU" b="1" dirty="0" err="1">
                <a:solidFill>
                  <a:schemeClr val="tx1"/>
                </a:solidFill>
              </a:rPr>
              <a:t>д</a:t>
            </a:r>
            <a:r>
              <a:rPr lang="ru-RU" b="1" dirty="0">
                <a:solidFill>
                  <a:schemeClr val="tx1"/>
                </a:solidFill>
              </a:rPr>
              <a:t>) слон.</a:t>
            </a:r>
          </a:p>
          <a:p>
            <a:pPr algn="l"/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457200"/>
            <a:ext cx="8458200" cy="6019800"/>
          </a:xfrm>
        </p:spPr>
        <p:txBody>
          <a:bodyPr>
            <a:normAutofit/>
          </a:bodyPr>
          <a:lstStyle/>
          <a:p>
            <a:pPr algn="l"/>
            <a:r>
              <a:rPr lang="ru-RU" b="1" dirty="0">
                <a:solidFill>
                  <a:srgbClr val="002060"/>
                </a:solidFill>
              </a:rPr>
              <a:t>9. Ваши друзья: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а) люди примерно одного типа, но отличаются от вас;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б) все похожи друга на друга;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в) разные и по-разному к вам относятся.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 </a:t>
            </a:r>
          </a:p>
          <a:p>
            <a:pPr algn="l"/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457200"/>
            <a:ext cx="8458200" cy="6019800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b="1" dirty="0">
                <a:solidFill>
                  <a:srgbClr val="002060"/>
                </a:solidFill>
              </a:rPr>
              <a:t>10. Считаете ли вы своих одноклассников: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а) настоящими друзьями;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б) друзьями на время, пока вы в школе;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в) может быть, друзьями, а может, нет, в зависимости от конкретной личности;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г) вы редко заводите дружбу с одноклассниками;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ru-RU" b="1" dirty="0" err="1">
                <a:solidFill>
                  <a:schemeClr val="tx1"/>
                </a:solidFill>
              </a:rPr>
              <a:t>д</a:t>
            </a:r>
            <a:r>
              <a:rPr lang="ru-RU" b="1" dirty="0">
                <a:solidFill>
                  <a:schemeClr val="tx1"/>
                </a:solidFill>
              </a:rPr>
              <a:t>) вы никогда ни заводите дружбу с ними.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 </a:t>
            </a:r>
          </a:p>
          <a:p>
            <a:pPr algn="l"/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457200"/>
            <a:ext cx="8458200" cy="6019800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ru-RU" b="1" dirty="0">
                <a:solidFill>
                  <a:schemeClr val="tx1"/>
                </a:solidFill>
              </a:rPr>
              <a:t> </a:t>
            </a:r>
            <a:r>
              <a:rPr lang="ru-RU" b="1" dirty="0" smtClean="0">
                <a:solidFill>
                  <a:srgbClr val="002060"/>
                </a:solidFill>
              </a:rPr>
              <a:t>11. Какое качество, на ваш взгляд, является главным для того, чтобы быть настоящим другом:</a:t>
            </a:r>
          </a:p>
          <a:p>
            <a:pPr algn="l"/>
            <a:endParaRPr lang="ru-RU" b="1" dirty="0">
              <a:solidFill>
                <a:schemeClr val="tx1"/>
              </a:solidFill>
            </a:endParaRP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а) внимательно выслушивать жалобы на ваши беды;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б) избавлять от одиночества;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в) доставлять удовольствие от общения;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г) всегда быть на вашей стороне;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ru-RU" b="1" dirty="0" err="1">
                <a:solidFill>
                  <a:schemeClr val="tx1"/>
                </a:solidFill>
              </a:rPr>
              <a:t>д</a:t>
            </a:r>
            <a:r>
              <a:rPr lang="ru-RU" b="1" dirty="0">
                <a:solidFill>
                  <a:schemeClr val="tx1"/>
                </a:solidFill>
              </a:rPr>
              <a:t>) оказывать вам практическую помощь иногда или даже всякий раз, когда вы в этом нуждаетесь.</a:t>
            </a:r>
          </a:p>
          <a:p>
            <a:pPr algn="l"/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533400" y="609600"/>
            <a:ext cx="7772400" cy="58674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Дружба  кончается там, где начинается недоверие.</a:t>
            </a:r>
          </a:p>
          <a:p>
            <a:pPr algn="r">
              <a:buNone/>
            </a:pPr>
            <a:r>
              <a:rPr lang="ru-RU" dirty="0" smtClean="0"/>
              <a:t> Сенека </a:t>
            </a:r>
          </a:p>
          <a:p>
            <a:pPr>
              <a:buNone/>
            </a:pPr>
            <a:r>
              <a:rPr lang="ru-RU" dirty="0" smtClean="0"/>
              <a:t>Дружба исчезает там, где равенство перестает существовать.</a:t>
            </a:r>
          </a:p>
          <a:p>
            <a:pPr algn="r">
              <a:buNone/>
            </a:pPr>
            <a:r>
              <a:rPr lang="ru-RU" dirty="0" smtClean="0"/>
              <a:t> </a:t>
            </a:r>
            <a:r>
              <a:rPr lang="ru-RU" dirty="0" err="1" smtClean="0"/>
              <a:t>Обер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Недалеко уйдете в дружбе, если не расположены прощать друг другу мелкие недостатки.</a:t>
            </a:r>
          </a:p>
          <a:p>
            <a:pPr algn="r">
              <a:buNone/>
            </a:pPr>
            <a:r>
              <a:rPr lang="ru-RU" dirty="0" smtClean="0"/>
              <a:t> Лабрюйер 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Жар дружбы согревает сердце, не сжигая его.</a:t>
            </a:r>
          </a:p>
          <a:p>
            <a:pPr algn="r">
              <a:buNone/>
            </a:pPr>
            <a:r>
              <a:rPr lang="ru-RU" dirty="0" smtClean="0"/>
              <a:t> Ларошфуко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381000" y="533400"/>
            <a:ext cx="1524000" cy="533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381000" y="1981200"/>
            <a:ext cx="1447800" cy="381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3429000" y="3276600"/>
            <a:ext cx="12954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1295400" y="5029200"/>
            <a:ext cx="12954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457200"/>
            <a:ext cx="8458200" cy="601980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ru-RU" b="1" dirty="0">
                <a:solidFill>
                  <a:srgbClr val="002060"/>
                </a:solidFill>
              </a:rPr>
              <a:t>12. Что вы считаете наиболее важным в дружбе: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а) оказывать поддержку другу в любой ситуации, какой бы она ни была;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б) изъявлять желание дать совет, когда вы считаете, что в нем есть потребность;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в) изъявлять желание дать совет, когда об этом просят;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г) следить за тем, чтобы никогда не давать советов;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ru-RU" b="1" dirty="0" err="1">
                <a:solidFill>
                  <a:schemeClr val="tx1"/>
                </a:solidFill>
              </a:rPr>
              <a:t>д</a:t>
            </a:r>
            <a:r>
              <a:rPr lang="ru-RU" b="1" dirty="0">
                <a:solidFill>
                  <a:schemeClr val="tx1"/>
                </a:solidFill>
              </a:rPr>
              <a:t>) всегда быть готовым выслушать друга.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371601" y="914393"/>
          <a:ext cx="6629397" cy="4724406"/>
        </p:xfrm>
        <a:graphic>
          <a:graphicData uri="http://schemas.openxmlformats.org/drawingml/2006/table">
            <a:tbl>
              <a:tblPr/>
              <a:tblGrid>
                <a:gridCol w="464005"/>
                <a:gridCol w="1050875"/>
                <a:gridCol w="1050875"/>
                <a:gridCol w="907099"/>
                <a:gridCol w="1052181"/>
                <a:gridCol w="1052181"/>
                <a:gridCol w="1052181"/>
              </a:tblGrid>
              <a:tr h="7874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Calibri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Calibri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7874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Times New Roman"/>
                          <a:cs typeface="Times New Roman"/>
                        </a:rPr>
                        <a:t>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Times New Roman"/>
                          <a:cs typeface="Times New Roman"/>
                        </a:rPr>
                        <a:t>20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Times New Roman"/>
                          <a:cs typeface="Times New Roman"/>
                        </a:rPr>
                        <a:t>20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74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Times New Roman"/>
                          <a:cs typeface="Times New Roman"/>
                        </a:rPr>
                        <a:t>Б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Times New Roman"/>
                          <a:cs typeface="Times New Roman"/>
                        </a:rPr>
                        <a:t>5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Times New Roman"/>
                          <a:cs typeface="Times New Roman"/>
                        </a:rPr>
                        <a:t>5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Times New Roman"/>
                          <a:cs typeface="Times New Roman"/>
                        </a:rPr>
                        <a:t>20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74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Times New Roman"/>
                          <a:cs typeface="Times New Roman"/>
                        </a:rPr>
                        <a:t>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Times New Roman"/>
                          <a:cs typeface="Times New Roman"/>
                        </a:rPr>
                        <a:t>5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74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Times New Roman"/>
                          <a:cs typeface="Times New Roman"/>
                        </a:rPr>
                        <a:t>Г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Times New Roman"/>
                          <a:cs typeface="Times New Roman"/>
                        </a:rPr>
                        <a:t>5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74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Times New Roman"/>
                          <a:cs typeface="Times New Roman"/>
                        </a:rPr>
                        <a:t>Д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Times New Roman"/>
                          <a:cs typeface="Times New Roman"/>
                        </a:rPr>
                        <a:t>20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Times New Roman"/>
                          <a:cs typeface="Times New Roman"/>
                        </a:rPr>
                        <a:t>20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Times New Roman"/>
                          <a:cs typeface="Times New Roman"/>
                        </a:rPr>
                        <a:t>20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066798" y="685800"/>
          <a:ext cx="6934203" cy="5181600"/>
        </p:xfrm>
        <a:graphic>
          <a:graphicData uri="http://schemas.openxmlformats.org/drawingml/2006/table">
            <a:tbl>
              <a:tblPr/>
              <a:tblGrid>
                <a:gridCol w="984062"/>
                <a:gridCol w="984062"/>
                <a:gridCol w="984062"/>
                <a:gridCol w="1029831"/>
                <a:gridCol w="984062"/>
                <a:gridCol w="984062"/>
                <a:gridCol w="984062"/>
              </a:tblGrid>
              <a:tr h="8636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Calibri"/>
                          <a:ea typeface="Times New Roman"/>
                          <a:cs typeface="Times New Roman"/>
                        </a:rPr>
                        <a:t>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Calibri"/>
                          <a:ea typeface="Times New Roman"/>
                          <a:cs typeface="Times New Roman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Calibri"/>
                          <a:ea typeface="Times New Roman"/>
                          <a:cs typeface="Times New Roman"/>
                        </a:rPr>
                        <a:t>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Calibri"/>
                          <a:ea typeface="Times New Roman"/>
                          <a:cs typeface="Times New Roman"/>
                        </a:rPr>
                        <a:t>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Calibri"/>
                          <a:ea typeface="Times New Roman"/>
                          <a:cs typeface="Times New Roman"/>
                        </a:rPr>
                        <a:t>11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Calibri"/>
                          <a:ea typeface="Times New Roman"/>
                          <a:cs typeface="Times New Roman"/>
                        </a:rPr>
                        <a:t>12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8636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Calibri"/>
                          <a:ea typeface="Times New Roman"/>
                          <a:cs typeface="Times New Roman"/>
                        </a:rPr>
                        <a:t>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Calibri"/>
                          <a:ea typeface="Times New Roman"/>
                          <a:cs typeface="Times New Roman"/>
                        </a:rPr>
                        <a:t>15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Calibri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Calibri"/>
                          <a:ea typeface="Times New Roman"/>
                          <a:cs typeface="Times New Roman"/>
                        </a:rPr>
                        <a:t>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Calibri"/>
                          <a:ea typeface="Times New Roman"/>
                          <a:cs typeface="Times New Roman"/>
                        </a:rPr>
                        <a:t>15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36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Calibri"/>
                          <a:ea typeface="Times New Roman"/>
                          <a:cs typeface="Times New Roman"/>
                        </a:rPr>
                        <a:t>Б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Calibri"/>
                          <a:ea typeface="Times New Roman"/>
                          <a:cs typeface="Times New Roman"/>
                        </a:rPr>
                        <a:t>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Calibri"/>
                          <a:ea typeface="Times New Roman"/>
                          <a:cs typeface="Times New Roman"/>
                        </a:rPr>
                        <a:t>5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Calibri"/>
                          <a:ea typeface="Times New Roman"/>
                          <a:cs typeface="Times New Roman"/>
                        </a:rPr>
                        <a:t>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Calibri"/>
                          <a:ea typeface="Times New Roman"/>
                          <a:cs typeface="Times New Roman"/>
                        </a:rPr>
                        <a:t>15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36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Calibri"/>
                          <a:ea typeface="Times New Roman"/>
                          <a:cs typeface="Times New Roman"/>
                        </a:rPr>
                        <a:t>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Calibri"/>
                          <a:ea typeface="Times New Roman"/>
                          <a:cs typeface="Times New Roman"/>
                        </a:rPr>
                        <a:t>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Calibri"/>
                          <a:ea typeface="Times New Roman"/>
                          <a:cs typeface="Times New Roman"/>
                        </a:rPr>
                        <a:t>10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Calibri"/>
                          <a:ea typeface="Times New Roman"/>
                          <a:cs typeface="Times New Roman"/>
                        </a:rPr>
                        <a:t>20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Calibri"/>
                          <a:ea typeface="Times New Roman"/>
                          <a:cs typeface="Times New Roman"/>
                        </a:rPr>
                        <a:t>20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Calibri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36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Calibri"/>
                          <a:ea typeface="Times New Roman"/>
                          <a:cs typeface="Times New Roman"/>
                        </a:rPr>
                        <a:t>Г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Calibri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Calibri"/>
                          <a:ea typeface="Times New Roman"/>
                          <a:cs typeface="Times New Roman"/>
                        </a:rPr>
                        <a:t>20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Calibri"/>
                          <a:ea typeface="Times New Roman"/>
                          <a:cs typeface="Times New Roman"/>
                        </a:rPr>
                        <a:t>-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Calibri"/>
                          <a:ea typeface="Times New Roman"/>
                          <a:cs typeface="Times New Roman"/>
                        </a:rPr>
                        <a:t>15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Calibri"/>
                          <a:ea typeface="Times New Roman"/>
                          <a:cs typeface="Times New Roman"/>
                        </a:rPr>
                        <a:t>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36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Calibri"/>
                          <a:ea typeface="Times New Roman"/>
                          <a:cs typeface="Times New Roman"/>
                        </a:rPr>
                        <a:t>Д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Calibri"/>
                          <a:ea typeface="Times New Roman"/>
                          <a:cs typeface="Times New Roman"/>
                        </a:rPr>
                        <a:t>15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Calibri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Calibri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Calibri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Calibri"/>
                          <a:ea typeface="Times New Roman"/>
                          <a:cs typeface="Times New Roman"/>
                        </a:rPr>
                        <a:t>20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/>
              <a:t>От 0 до 70. Вы уверены в своей способности быть наилучшим другом - вот только надо убедить в этом других. Но в глубине души вы понимаете, что друзей у вас не так уж много, только узкий круг ваших почитателей, которых привлекает ваша сила. Вас согревает их уважение, но вы человек, который берет все и ничего не дает. Если они намереваются вас о чем-либо попросить, вы отказываетесь либо заводите новую дружбу.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От 75 до 125. Ваши друзья не так уж плохи, но вы порой проявляете эгоизм, когда сталкиваются ваши и их интересы. Представляйте себя на их месте. Если вы подводите друзей, то, как правило, это происходит потому, что вы не разделяете их точку зрения. Если вы стремитесь к подлинной дружбе, вы должны быть готовы к самопожертвованию ради окружающих.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/>
              <a:t>От 130 до 185. Вы самый лучший из возможных друзей - великодушный, внимательный, верный, полный сочувствия, но не рабской преданности. Ваши друзья знают, что на вас можно положиться, и вы всегда готовы уделить время, чтобы попытаться им помочь.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От 190 до 220. Вероятно, вы хотели бы считать себя самым лучшим из возможных друзей, но вы таковым не являетесь.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39925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/>
              <a:t>«Слово, иллюзия, очаровывающая нас, тень, следующая за счастьем, и исчезающая в часы несчастья</a:t>
            </a:r>
            <a:r>
              <a:rPr lang="ru-RU" sz="4000" dirty="0" smtClean="0"/>
              <a:t>».</a:t>
            </a:r>
          </a:p>
          <a:p>
            <a:pPr algn="r">
              <a:buNone/>
            </a:pPr>
            <a:r>
              <a:rPr lang="ru-RU" sz="4000" dirty="0"/>
              <a:t>О. </a:t>
            </a:r>
            <a:r>
              <a:rPr lang="ru-RU" sz="4000" dirty="0" err="1" smtClean="0"/>
              <a:t>Гольдсмит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39925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/>
              <a:t>Спасибо за внимание!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1600201"/>
            <a:ext cx="7772400" cy="2819399"/>
          </a:xfrm>
        </p:spPr>
        <p:txBody>
          <a:bodyPr>
            <a:normAutofit/>
          </a:bodyPr>
          <a:lstStyle/>
          <a:p>
            <a:pPr indent="381000">
              <a:buNone/>
            </a:pP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Самый прекрасный подарок после мудрости, которым могла бы одарить нас природа, - это</a:t>
            </a:r>
          </a:p>
          <a:p>
            <a:pPr indent="381000">
              <a:buNone/>
            </a:pPr>
            <a:endParaRPr lang="ru-RU" b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indent="381000" algn="r">
              <a:buNone/>
            </a:pPr>
            <a:r>
              <a:rPr lang="ru-RU" b="1" dirty="0" smtClean="0"/>
              <a:t>Ларошфуко</a:t>
            </a:r>
          </a:p>
          <a:p>
            <a:pPr lvl="1" algn="r">
              <a:buNone/>
            </a:pPr>
            <a:endParaRPr lang="ru-RU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4343400" y="2590800"/>
            <a:ext cx="3581400" cy="685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дружба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533400" y="609600"/>
            <a:ext cx="7772400" cy="58674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Дружба</a:t>
            </a:r>
            <a:r>
              <a:rPr lang="ru-RU" b="1" dirty="0" smtClean="0"/>
              <a:t>  кончается там, где начинается недоверие.</a:t>
            </a:r>
          </a:p>
          <a:p>
            <a:pPr algn="r">
              <a:buNone/>
            </a:pPr>
            <a:r>
              <a:rPr lang="ru-RU" b="1" dirty="0" smtClean="0"/>
              <a:t> Сенека </a:t>
            </a:r>
          </a:p>
          <a:p>
            <a:pPr>
              <a:buNone/>
            </a:pPr>
            <a:r>
              <a:rPr lang="ru-RU" b="1" dirty="0" smtClean="0"/>
              <a:t>Одно из важнейших свойств настоящей </a:t>
            </a:r>
            <a:r>
              <a:rPr lang="ru-RU" b="1" dirty="0" smtClean="0">
                <a:solidFill>
                  <a:srgbClr val="C00000"/>
                </a:solidFill>
              </a:rPr>
              <a:t>дружбы</a:t>
            </a:r>
            <a:r>
              <a:rPr lang="ru-RU" b="1" dirty="0" smtClean="0"/>
              <a:t> есть умение предугадывать просьбы друзей.</a:t>
            </a:r>
          </a:p>
          <a:p>
            <a:pPr algn="r">
              <a:buNone/>
            </a:pPr>
            <a:r>
              <a:rPr lang="ru-RU" b="1" dirty="0" smtClean="0"/>
              <a:t> Сократ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Дружба </a:t>
            </a:r>
            <a:r>
              <a:rPr lang="ru-RU" b="1" dirty="0" smtClean="0"/>
              <a:t>исчезает там, где равенство перестает существовать.</a:t>
            </a:r>
          </a:p>
          <a:p>
            <a:pPr algn="r">
              <a:buNone/>
            </a:pPr>
            <a:r>
              <a:rPr lang="ru-RU" b="1" dirty="0" smtClean="0"/>
              <a:t> </a:t>
            </a:r>
            <a:r>
              <a:rPr lang="ru-RU" b="1" dirty="0" err="1" smtClean="0"/>
              <a:t>Обер</a:t>
            </a:r>
            <a:r>
              <a:rPr lang="ru-RU" b="1" dirty="0" smtClean="0"/>
              <a:t>.</a:t>
            </a:r>
          </a:p>
          <a:p>
            <a:pPr>
              <a:buNone/>
            </a:pPr>
            <a:r>
              <a:rPr lang="ru-RU" b="1" dirty="0" smtClean="0"/>
              <a:t>Недалеко уйдете в </a:t>
            </a:r>
            <a:r>
              <a:rPr lang="ru-RU" b="1" dirty="0" smtClean="0">
                <a:solidFill>
                  <a:srgbClr val="C00000"/>
                </a:solidFill>
              </a:rPr>
              <a:t>дружбе</a:t>
            </a:r>
            <a:r>
              <a:rPr lang="ru-RU" b="1" dirty="0" smtClean="0"/>
              <a:t>, если не расположены прощать друг другу мелкие недостатки.</a:t>
            </a:r>
          </a:p>
          <a:p>
            <a:pPr algn="r">
              <a:buNone/>
            </a:pPr>
            <a:r>
              <a:rPr lang="ru-RU" b="1" dirty="0" smtClean="0"/>
              <a:t> Лабрюйер </a:t>
            </a:r>
          </a:p>
          <a:p>
            <a:pPr>
              <a:buNone/>
            </a:pPr>
            <a:r>
              <a:rPr lang="ru-RU" b="1" dirty="0" smtClean="0"/>
              <a:t> </a:t>
            </a:r>
          </a:p>
          <a:p>
            <a:pPr>
              <a:buNone/>
            </a:pPr>
            <a:r>
              <a:rPr lang="ru-RU" b="1" dirty="0" smtClean="0"/>
              <a:t>Жар</a:t>
            </a:r>
            <a:r>
              <a:rPr lang="ru-RU" b="1" dirty="0" smtClean="0">
                <a:solidFill>
                  <a:srgbClr val="C00000"/>
                </a:solidFill>
              </a:rPr>
              <a:t> дружбы </a:t>
            </a:r>
            <a:r>
              <a:rPr lang="ru-RU" b="1" dirty="0" smtClean="0"/>
              <a:t>согревает сердце, не сжигая его.</a:t>
            </a:r>
          </a:p>
          <a:p>
            <a:pPr algn="r">
              <a:buNone/>
            </a:pPr>
            <a:r>
              <a:rPr lang="ru-RU" b="1" dirty="0" smtClean="0"/>
              <a:t> Ларошфуко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676400" y="0"/>
            <a:ext cx="716280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/>
              <a:t>«Вот человек, что скажешь ты о нем?»</a:t>
            </a:r>
          </a:p>
          <a:p>
            <a:pPr>
              <a:buNone/>
            </a:pPr>
            <a:r>
              <a:rPr lang="ru-RU" sz="2400" b="1" dirty="0"/>
              <a:t> </a:t>
            </a:r>
          </a:p>
          <a:p>
            <a:pPr>
              <a:buNone/>
            </a:pPr>
            <a:r>
              <a:rPr lang="ru-RU" sz="2400" b="1" dirty="0"/>
              <a:t>Ответил друг, плечами пожимая:</a:t>
            </a:r>
          </a:p>
          <a:p>
            <a:pPr>
              <a:buNone/>
            </a:pPr>
            <a:r>
              <a:rPr lang="ru-RU" sz="2400" b="1" dirty="0"/>
              <a:t> </a:t>
            </a:r>
          </a:p>
          <a:p>
            <a:pPr>
              <a:buNone/>
            </a:pPr>
            <a:r>
              <a:rPr lang="ru-RU" sz="2400" b="1" dirty="0"/>
              <a:t>«Я с этим человеком не знаком,</a:t>
            </a:r>
          </a:p>
          <a:p>
            <a:pPr>
              <a:buNone/>
            </a:pPr>
            <a:r>
              <a:rPr lang="ru-RU" sz="2400" b="1" dirty="0"/>
              <a:t> </a:t>
            </a:r>
          </a:p>
          <a:p>
            <a:pPr>
              <a:buNone/>
            </a:pPr>
            <a:r>
              <a:rPr lang="ru-RU" sz="2400" b="1" dirty="0"/>
              <a:t>Что про него хорошего я знаю?».</a:t>
            </a:r>
          </a:p>
          <a:p>
            <a:pPr>
              <a:buNone/>
            </a:pPr>
            <a:r>
              <a:rPr lang="ru-RU" sz="2400" b="1" dirty="0"/>
              <a:t> </a:t>
            </a:r>
          </a:p>
          <a:p>
            <a:pPr>
              <a:buNone/>
            </a:pPr>
            <a:r>
              <a:rPr lang="ru-RU" sz="2400" b="1" dirty="0"/>
              <a:t>«Вот человек, что скажешь ты о нем?» -</a:t>
            </a:r>
          </a:p>
          <a:p>
            <a:pPr>
              <a:buNone/>
            </a:pPr>
            <a:r>
              <a:rPr lang="ru-RU" sz="2400" b="1" dirty="0"/>
              <a:t> </a:t>
            </a:r>
          </a:p>
          <a:p>
            <a:pPr>
              <a:buNone/>
            </a:pPr>
            <a:r>
              <a:rPr lang="ru-RU" sz="2400" b="1" dirty="0"/>
              <a:t>Спросил я у товарища другого.</a:t>
            </a:r>
          </a:p>
          <a:p>
            <a:pPr>
              <a:buNone/>
            </a:pPr>
            <a:r>
              <a:rPr lang="ru-RU" sz="2400" b="1" dirty="0"/>
              <a:t> </a:t>
            </a:r>
          </a:p>
          <a:p>
            <a:pPr>
              <a:buNone/>
            </a:pPr>
            <a:r>
              <a:rPr lang="ru-RU" sz="2400" b="1" dirty="0"/>
              <a:t>«Я с этим человеком не знаком,</a:t>
            </a:r>
          </a:p>
          <a:p>
            <a:pPr>
              <a:buNone/>
            </a:pPr>
            <a:r>
              <a:rPr lang="ru-RU" sz="2400" b="1" dirty="0"/>
              <a:t> </a:t>
            </a:r>
          </a:p>
          <a:p>
            <a:pPr>
              <a:buNone/>
            </a:pPr>
            <a:r>
              <a:rPr lang="ru-RU" sz="2400" b="1" dirty="0"/>
              <a:t>Что я могу сказать о нем плохого</a:t>
            </a:r>
            <a:r>
              <a:rPr lang="ru-RU" sz="2400" b="1" dirty="0" smtClean="0"/>
              <a:t>?».</a:t>
            </a:r>
            <a:r>
              <a:rPr lang="ru-RU" sz="2400" dirty="0"/>
              <a:t> Расул Гамзатов </a:t>
            </a:r>
            <a:endParaRPr lang="ru-RU" sz="2400" b="1" dirty="0"/>
          </a:p>
          <a:p>
            <a:pPr>
              <a:buNone/>
            </a:pP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4"/>
          <p:cNvSpPr txBox="1">
            <a:spLocks/>
          </p:cNvSpPr>
          <p:nvPr/>
        </p:nvSpPr>
        <p:spPr>
          <a:xfrm>
            <a:off x="228600" y="2332037"/>
            <a:ext cx="7924800" cy="2849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dirty="0" smtClean="0"/>
              <a:t>Попробуйте проанализировать ситуации, о которых вам расскажут ребята.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0247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33400" y="1447800"/>
            <a:ext cx="8305800" cy="31242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dirty="0"/>
              <a:t>В словаре В. Даля дружба определяется так: </a:t>
            </a:r>
            <a:endParaRPr lang="ru-RU" sz="2800" dirty="0" smtClean="0"/>
          </a:p>
          <a:p>
            <a:pPr>
              <a:buNone/>
            </a:pPr>
            <a:r>
              <a:rPr lang="ru-RU" dirty="0" smtClean="0"/>
              <a:t>взаимная </a:t>
            </a:r>
            <a:r>
              <a:rPr lang="ru-RU" dirty="0"/>
              <a:t>привязанность двух или более людей, тесная связь их; в добром смысле - бескорыстная, стойкая приязнь, основанная на любви и уважении; в дурном - тесная связь, основанная на взаимных выгодах.</a:t>
            </a:r>
          </a:p>
          <a:p>
            <a:pPr>
              <a:buNone/>
            </a:pP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/>
              <a:t>Тест</a:t>
            </a:r>
          </a:p>
          <a:p>
            <a:pPr algn="ctr">
              <a:buNone/>
            </a:pPr>
            <a:r>
              <a:rPr lang="ru-RU" b="1" dirty="0"/>
              <a:t> </a:t>
            </a:r>
          </a:p>
          <a:p>
            <a:pPr algn="ctr">
              <a:buNone/>
            </a:pPr>
            <a:r>
              <a:rPr lang="ru-RU" b="1" dirty="0"/>
              <a:t>«НАСТОЯЩИЙ ЛИ ТЫ ДРУГ?»</a:t>
            </a:r>
          </a:p>
          <a:p>
            <a:pPr algn="ctr">
              <a:buNone/>
            </a:pPr>
            <a:r>
              <a:rPr lang="ru-RU" b="1" dirty="0"/>
              <a:t> </a:t>
            </a:r>
          </a:p>
          <a:p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457200"/>
            <a:ext cx="8458200" cy="601980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ru-RU" b="1" dirty="0">
                <a:solidFill>
                  <a:srgbClr val="002060"/>
                </a:solidFill>
              </a:rPr>
              <a:t>1. Вспомните вашего самого лучшего друга. Какие из перечисленных ниже качеств вы цените в нем больше всего?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а) надежность - он никогда вас не подведет;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б) солидарность - он всегда будет только на вашей стороне;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в) чуткость - он всегда знает о вашем настроении прежде, чем вы о нем поведаете;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г) верность - он всегда с вами, что бы вы ни сделали;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ru-RU" b="1" dirty="0" err="1">
                <a:solidFill>
                  <a:schemeClr val="tx1"/>
                </a:solidFill>
              </a:rPr>
              <a:t>д</a:t>
            </a:r>
            <a:r>
              <a:rPr lang="ru-RU" b="1" dirty="0">
                <a:solidFill>
                  <a:schemeClr val="tx1"/>
                </a:solidFill>
              </a:rPr>
              <a:t>) совместимость - вам хорошо в его компании.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646</TotalTime>
  <Words>1139</Words>
  <Application>Microsoft Office PowerPoint</Application>
  <PresentationFormat>Экран (4:3)</PresentationFormat>
  <Paragraphs>314</Paragraphs>
  <Slides>26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26</vt:i4>
      </vt:variant>
    </vt:vector>
  </HeadingPairs>
  <TitlesOfParts>
    <vt:vector size="28" baseType="lpstr">
      <vt:lpstr>Официальная</vt:lpstr>
      <vt:lpstr>Тема Office</vt:lpstr>
      <vt:lpstr>Презентация PowerPoint</vt:lpstr>
      <vt:lpstr> 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Notebook</cp:lastModifiedBy>
  <cp:revision>24</cp:revision>
  <dcterms:modified xsi:type="dcterms:W3CDTF">2025-05-08T12:40:30Z</dcterms:modified>
</cp:coreProperties>
</file>