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8" r:id="rId3"/>
    <p:sldId id="260" r:id="rId4"/>
    <p:sldId id="261" r:id="rId5"/>
    <p:sldId id="262" r:id="rId6"/>
    <p:sldId id="263" r:id="rId7"/>
    <p:sldId id="264" r:id="rId8"/>
    <p:sldId id="279" r:id="rId9"/>
    <p:sldId id="266" r:id="rId10"/>
    <p:sldId id="281" r:id="rId11"/>
    <p:sldId id="282" r:id="rId12"/>
    <p:sldId id="269" r:id="rId13"/>
    <p:sldId id="268" r:id="rId14"/>
    <p:sldId id="270" r:id="rId15"/>
    <p:sldId id="267" r:id="rId16"/>
    <p:sldId id="271" r:id="rId17"/>
    <p:sldId id="278" r:id="rId18"/>
    <p:sldId id="273" r:id="rId19"/>
    <p:sldId id="274" r:id="rId20"/>
    <p:sldId id="283" r:id="rId21"/>
    <p:sldId id="275" r:id="rId22"/>
    <p:sldId id="280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83" d="100"/>
          <a:sy n="83" d="100"/>
        </p:scale>
        <p:origin x="68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9C4F1-7F16-473B-BC59-27C18636D65E}" type="datetimeFigureOut">
              <a:rPr lang="ru-RU" smtClean="0"/>
              <a:t>30.04.2025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9019C-3177-48DA-AF38-71219C591C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85106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9C4F1-7F16-473B-BC59-27C18636D65E}" type="datetimeFigureOut">
              <a:rPr lang="ru-RU" smtClean="0"/>
              <a:t>30.04.2025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9019C-3177-48DA-AF38-71219C591C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89685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9C4F1-7F16-473B-BC59-27C18636D65E}" type="datetimeFigureOut">
              <a:rPr lang="ru-RU" smtClean="0"/>
              <a:t>30.04.2025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9019C-3177-48DA-AF38-71219C591C0E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25068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9C4F1-7F16-473B-BC59-27C18636D65E}" type="datetimeFigureOut">
              <a:rPr lang="ru-RU" smtClean="0"/>
              <a:t>30.04.2025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9019C-3177-48DA-AF38-71219C591C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2843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9C4F1-7F16-473B-BC59-27C18636D65E}" type="datetimeFigureOut">
              <a:rPr lang="ru-RU" smtClean="0"/>
              <a:t>30.04.2025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9019C-3177-48DA-AF38-71219C591C0E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778989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9C4F1-7F16-473B-BC59-27C18636D65E}" type="datetimeFigureOut">
              <a:rPr lang="ru-RU" smtClean="0"/>
              <a:t>30.04.2025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9019C-3177-48DA-AF38-71219C591C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70062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9C4F1-7F16-473B-BC59-27C18636D65E}" type="datetimeFigureOut">
              <a:rPr lang="ru-RU" smtClean="0"/>
              <a:t>30.04.2025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9019C-3177-48DA-AF38-71219C591C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4017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9C4F1-7F16-473B-BC59-27C18636D65E}" type="datetimeFigureOut">
              <a:rPr lang="ru-RU" smtClean="0"/>
              <a:t>30.04.2025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9019C-3177-48DA-AF38-71219C591C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1740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9C4F1-7F16-473B-BC59-27C18636D65E}" type="datetimeFigureOut">
              <a:rPr lang="ru-RU" smtClean="0"/>
              <a:t>30.04.2025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9019C-3177-48DA-AF38-71219C591C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5284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9C4F1-7F16-473B-BC59-27C18636D65E}" type="datetimeFigureOut">
              <a:rPr lang="ru-RU" smtClean="0"/>
              <a:t>30.04.2025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9019C-3177-48DA-AF38-71219C591C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3854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9C4F1-7F16-473B-BC59-27C18636D65E}" type="datetimeFigureOut">
              <a:rPr lang="ru-RU" smtClean="0"/>
              <a:t>30.04.2025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9019C-3177-48DA-AF38-71219C591C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41203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9C4F1-7F16-473B-BC59-27C18636D65E}" type="datetimeFigureOut">
              <a:rPr lang="ru-RU" smtClean="0"/>
              <a:t>30.04.2025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9019C-3177-48DA-AF38-71219C591C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7801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9C4F1-7F16-473B-BC59-27C18636D65E}" type="datetimeFigureOut">
              <a:rPr lang="ru-RU" smtClean="0"/>
              <a:t>30.04.2025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9019C-3177-48DA-AF38-71219C591C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56628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9C4F1-7F16-473B-BC59-27C18636D65E}" type="datetimeFigureOut">
              <a:rPr lang="ru-RU" smtClean="0"/>
              <a:t>30.04.2025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9019C-3177-48DA-AF38-71219C591C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41130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9C4F1-7F16-473B-BC59-27C18636D65E}" type="datetimeFigureOut">
              <a:rPr lang="ru-RU" smtClean="0"/>
              <a:t>30.04.2025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9019C-3177-48DA-AF38-71219C591C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597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9019C-3177-48DA-AF38-71219C591C0E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9C4F1-7F16-473B-BC59-27C18636D65E}" type="datetimeFigureOut">
              <a:rPr lang="ru-RU" smtClean="0"/>
              <a:t>30.04.2025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59128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59C4F1-7F16-473B-BC59-27C18636D65E}" type="datetimeFigureOut">
              <a:rPr lang="ru-RU" smtClean="0"/>
              <a:t>30.04.2025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3319019C-3177-48DA-AF38-71219C591C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2271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7" y="1423686"/>
            <a:ext cx="9141642" cy="2858948"/>
          </a:xfrm>
        </p:spPr>
        <p:txBody>
          <a:bodyPr/>
          <a:lstStyle/>
          <a:p>
            <a:pPr algn="ctr"/>
            <a:b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Коррекционно-развивающее занятие </a:t>
            </a:r>
            <a:b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детьми ОВЗ на тему</a:t>
            </a:r>
            <a:b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 мире профессий» 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7066" y="4050833"/>
            <a:ext cx="9639353" cy="2569886"/>
          </a:xfrm>
        </p:spPr>
        <p:txBody>
          <a:bodyPr>
            <a:normAutofit/>
          </a:bodyPr>
          <a:lstStyle/>
          <a:p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Подготовили: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- психолог Ярославцева Г.О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- дефектолог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Ходячева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Н.В.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- логопед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Иговцева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Я.В</a:t>
            </a:r>
          </a:p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апреля 2025 год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1608" y="0"/>
            <a:ext cx="7672910" cy="9525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286" y="3398405"/>
            <a:ext cx="6858594" cy="3596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7788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DF765FD-7A34-A81A-7BBA-43D5BA4CAC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BDD8A1A-E6EC-50DE-C007-406D3CAC404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6660" t="9091" r="28207"/>
          <a:stretch/>
        </p:blipFill>
        <p:spPr>
          <a:xfrm>
            <a:off x="4269854" y="-1"/>
            <a:ext cx="7922146" cy="6858001"/>
          </a:xfrm>
          <a:custGeom>
            <a:avLst/>
            <a:gdLst/>
            <a:ahLst/>
            <a:cxnLst/>
            <a:rect l="l" t="t" r="r" b="b"/>
            <a:pathLst>
              <a:path w="7922146" h="6858001">
                <a:moveTo>
                  <a:pt x="379987" y="0"/>
                </a:moveTo>
                <a:lnTo>
                  <a:pt x="5304971" y="0"/>
                </a:lnTo>
                <a:lnTo>
                  <a:pt x="7065281" y="0"/>
                </a:lnTo>
                <a:lnTo>
                  <a:pt x="7397540" y="0"/>
                </a:lnTo>
                <a:lnTo>
                  <a:pt x="7397540" y="1"/>
                </a:lnTo>
                <a:lnTo>
                  <a:pt x="7922146" y="1"/>
                </a:lnTo>
                <a:lnTo>
                  <a:pt x="7922146" y="6858001"/>
                </a:lnTo>
                <a:lnTo>
                  <a:pt x="7065281" y="6858001"/>
                </a:lnTo>
                <a:lnTo>
                  <a:pt x="7065281" y="6858000"/>
                </a:lnTo>
                <a:lnTo>
                  <a:pt x="5932989" y="6858000"/>
                </a:lnTo>
                <a:lnTo>
                  <a:pt x="5932989" y="6858001"/>
                </a:lnTo>
                <a:lnTo>
                  <a:pt x="27809" y="6858001"/>
                </a:lnTo>
                <a:lnTo>
                  <a:pt x="1803228" y="4521201"/>
                </a:lnTo>
                <a:close/>
                <a:moveTo>
                  <a:pt x="0" y="0"/>
                </a:moveTo>
                <a:lnTo>
                  <a:pt x="379987" y="0"/>
                </a:lnTo>
                <a:lnTo>
                  <a:pt x="0" y="407"/>
                </a:lnTo>
                <a:close/>
              </a:path>
            </a:pathLst>
          </a:cu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F4DB47-305B-8BA4-19EF-AA64272E4B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7266" y="2307552"/>
            <a:ext cx="4763557" cy="2319866"/>
          </a:xfrm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</a:pPr>
            <a:b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занятия:</a:t>
            </a:r>
            <a:b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 мире профессий» </a:t>
            </a:r>
            <a:br>
              <a:rPr lang="ru-RU" sz="3400" dirty="0"/>
            </a:br>
            <a:endParaRPr lang="ru-RU" sz="34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38B969E-7DD1-363E-D94B-817248AFDC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7335" y="4050831"/>
            <a:ext cx="4079721" cy="1096901"/>
          </a:xfrm>
        </p:spPr>
        <p:txBody>
          <a:bodyPr>
            <a:normAutofit/>
          </a:bodyPr>
          <a:lstStyle/>
          <a:p>
            <a:endParaRPr lang="ru-RU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57C1A16-B8AB-4D99-A195-A38F556A64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371012" y="0"/>
            <a:ext cx="1219200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8A9B20B-D1DD-4573-B5EC-5580295192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425267" y="3681413"/>
            <a:ext cx="4763558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ectangle 23">
            <a:extLst>
              <a:ext uri="{FF2B5EF4-FFF2-40B4-BE49-F238E27FC236}">
                <a16:creationId xmlns:a16="http://schemas.microsoft.com/office/drawing/2014/main" id="{66D61E08-70C3-48D8-BEA0-787111DC3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81476" y="-8467"/>
            <a:ext cx="3007349" cy="6866467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/>
          </a:p>
        </p:txBody>
      </p:sp>
      <p:sp>
        <p:nvSpPr>
          <p:cNvPr id="16" name="Rectangle 25">
            <a:extLst>
              <a:ext uri="{FF2B5EF4-FFF2-40B4-BE49-F238E27FC236}">
                <a16:creationId xmlns:a16="http://schemas.microsoft.com/office/drawing/2014/main" id="{FC55298F-0AE5-478E-AD2B-03C2614C58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03442" y="-8467"/>
            <a:ext cx="2588558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/>
          </a:p>
        </p:txBody>
      </p:sp>
      <p:sp>
        <p:nvSpPr>
          <p:cNvPr id="18" name="Isosceles Triangle 24">
            <a:extLst>
              <a:ext uri="{FF2B5EF4-FFF2-40B4-BE49-F238E27FC236}">
                <a16:creationId xmlns:a16="http://schemas.microsoft.com/office/drawing/2014/main" id="{C180E4EA-0B63-4779-A895-7E90E71088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32333" y="3048000"/>
            <a:ext cx="3259667" cy="3810000"/>
          </a:xfrm>
          <a:prstGeom prst="triangle">
            <a:avLst>
              <a:gd name="adj" fmla="val 100000"/>
            </a:avLst>
          </a:pr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/>
          </a:p>
        </p:txBody>
      </p:sp>
      <p:sp>
        <p:nvSpPr>
          <p:cNvPr id="20" name="Rectangle 27">
            <a:extLst>
              <a:ext uri="{FF2B5EF4-FFF2-40B4-BE49-F238E27FC236}">
                <a16:creationId xmlns:a16="http://schemas.microsoft.com/office/drawing/2014/main" id="{CEE01D9D-3DE8-4EED-B0D3-8F3C79CC76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334500" y="-8467"/>
            <a:ext cx="2854326" cy="6866467"/>
          </a:xfrm>
          <a:custGeom>
            <a:avLst/>
            <a:gdLst/>
            <a:ahLst/>
            <a:cxnLst/>
            <a:rect l="l" t="t" r="r" b="b"/>
            <a:pathLst>
              <a:path w="2858013" h="6866467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4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/>
          </a:p>
        </p:txBody>
      </p:sp>
      <p:sp>
        <p:nvSpPr>
          <p:cNvPr id="22" name="Rectangle 28">
            <a:extLst>
              <a:ext uri="{FF2B5EF4-FFF2-40B4-BE49-F238E27FC236}">
                <a16:creationId xmlns:a16="http://schemas.microsoft.com/office/drawing/2014/main" id="{89AF5CE9-607F-43F4-8983-DCD6DA4051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98730" y="-8467"/>
            <a:ext cx="1290094" cy="6866467"/>
          </a:xfrm>
          <a:custGeom>
            <a:avLst/>
            <a:gdLst/>
            <a:ahLst/>
            <a:cxnLst/>
            <a:rect l="l" t="t" r="r" b="b"/>
            <a:pathLst>
              <a:path w="1290094" h="6858000">
                <a:moveTo>
                  <a:pt x="1019735" y="0"/>
                </a:moveTo>
                <a:lnTo>
                  <a:pt x="1290094" y="0"/>
                </a:lnTo>
                <a:lnTo>
                  <a:pt x="1290094" y="6858000"/>
                </a:lnTo>
                <a:lnTo>
                  <a:pt x="0" y="6858000"/>
                </a:lnTo>
                <a:lnTo>
                  <a:pt x="101973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/>
          </a:p>
        </p:txBody>
      </p:sp>
      <p:sp>
        <p:nvSpPr>
          <p:cNvPr id="24" name="Rectangle 29">
            <a:extLst>
              <a:ext uri="{FF2B5EF4-FFF2-40B4-BE49-F238E27FC236}">
                <a16:creationId xmlns:a16="http://schemas.microsoft.com/office/drawing/2014/main" id="{6EEA2DBD-9E1E-4521-8C01-F32AD18A89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38999" y="-8467"/>
            <a:ext cx="1249825" cy="6866467"/>
          </a:xfrm>
          <a:custGeom>
            <a:avLst/>
            <a:gdLst/>
            <a:ahLst/>
            <a:cxnLst/>
            <a:rect l="l" t="t" r="r" b="b"/>
            <a:pathLst>
              <a:path w="1249825" h="6858000">
                <a:moveTo>
                  <a:pt x="0" y="0"/>
                </a:moveTo>
                <a:lnTo>
                  <a:pt x="1249825" y="0"/>
                </a:lnTo>
                <a:lnTo>
                  <a:pt x="1249825" y="6858000"/>
                </a:lnTo>
                <a:lnTo>
                  <a:pt x="1109382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/>
          </a:p>
        </p:txBody>
      </p:sp>
      <p:sp>
        <p:nvSpPr>
          <p:cNvPr id="26" name="Isosceles Triangle 29">
            <a:extLst>
              <a:ext uri="{FF2B5EF4-FFF2-40B4-BE49-F238E27FC236}">
                <a16:creationId xmlns:a16="http://schemas.microsoft.com/office/drawing/2014/main" id="{15BBD2C1-BA9B-46A9-A27A-33498B1692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371666" y="3589867"/>
            <a:ext cx="1817159" cy="3268133"/>
          </a:xfrm>
          <a:prstGeom prst="triangle">
            <a:avLst>
              <a:gd name="adj" fmla="val 10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8671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72373E-2A9B-A24F-4C83-20EDA6A073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1554FA87-5949-8E78-AFA7-271E51AEF4B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4574" y="-1920888"/>
            <a:ext cx="5528216" cy="9832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54425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4" y="677333"/>
            <a:ext cx="9073398" cy="85983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609599"/>
            <a:ext cx="10583333" cy="5571067"/>
          </a:xfrm>
        </p:spPr>
        <p:txBody>
          <a:bodyPr/>
          <a:lstStyle/>
          <a:p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16000" y="1761066"/>
            <a:ext cx="8991600" cy="67229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ru-RU" sz="80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Работа</a:t>
            </a:r>
            <a:r>
              <a:rPr lang="ru-RU" sz="80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</a:t>
            </a:r>
            <a:r>
              <a:rPr lang="ru-RU" sz="80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это труд, который приносит пользу людям.</a:t>
            </a: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endParaRPr lang="ru-RU" sz="4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endParaRPr lang="ru-RU" sz="4800" kern="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endParaRPr lang="ru-RU" sz="4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7721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7">
            <a:extLst>
              <a:ext uri="{FF2B5EF4-FFF2-40B4-BE49-F238E27FC236}">
                <a16:creationId xmlns:a16="http://schemas.microsoft.com/office/drawing/2014/main" id="{7459C506-5F4B-4B75-9218-C7C3F87FA8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BC659EEB-C3AE-4544-8263-417009DCDF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D99DB6C6-36F9-4576-A558-95153EADBE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23">
              <a:extLst>
                <a:ext uri="{FF2B5EF4-FFF2-40B4-BE49-F238E27FC236}">
                  <a16:creationId xmlns:a16="http://schemas.microsoft.com/office/drawing/2014/main" id="{694E7916-EDE4-4B50-A4A1-6B28FDD4D9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13" name="Rectangle 25">
              <a:extLst>
                <a:ext uri="{FF2B5EF4-FFF2-40B4-BE49-F238E27FC236}">
                  <a16:creationId xmlns:a16="http://schemas.microsoft.com/office/drawing/2014/main" id="{6F6CB7BB-4370-4173-97F8-F636C0F149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14" name="Isosceles Triangle 13">
              <a:extLst>
                <a:ext uri="{FF2B5EF4-FFF2-40B4-BE49-F238E27FC236}">
                  <a16:creationId xmlns:a16="http://schemas.microsoft.com/office/drawing/2014/main" id="{B0F590BB-1F51-4138-A2D4-2E483C84FB0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15" name="Rectangle 27">
              <a:extLst>
                <a:ext uri="{FF2B5EF4-FFF2-40B4-BE49-F238E27FC236}">
                  <a16:creationId xmlns:a16="http://schemas.microsoft.com/office/drawing/2014/main" id="{4A492863-9797-45A2-BAB3-514F10C5F2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16" name="Rectangle 28">
              <a:extLst>
                <a:ext uri="{FF2B5EF4-FFF2-40B4-BE49-F238E27FC236}">
                  <a16:creationId xmlns:a16="http://schemas.microsoft.com/office/drawing/2014/main" id="{7C1E33F6-6D0F-4ECF-92F4-6F71D8BAF3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17" name="Rectangle 29">
              <a:extLst>
                <a:ext uri="{FF2B5EF4-FFF2-40B4-BE49-F238E27FC236}">
                  <a16:creationId xmlns:a16="http://schemas.microsoft.com/office/drawing/2014/main" id="{73EEEA64-7411-474B-BD0E-60C24B3F4E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4F82A6DD-92BB-4443-B5A5-05240DD558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79832BCB-1DCF-46AC-9FFA-170791668D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</p:grpSp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4E74DA95-CD7A-4D5E-9D27-67A759CE70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ln w="222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4262" y="1991732"/>
            <a:ext cx="4650004" cy="2883002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4AA3B5C-0C55-4FFF-9C45-8F9F7C074A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81305" y="1650669"/>
            <a:ext cx="0" cy="343196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BABBD8E6-D977-3DE0-4E17-24FB09B3DC62}"/>
              </a:ext>
            </a:extLst>
          </p:cNvPr>
          <p:cNvSpPr txBox="1"/>
          <p:nvPr/>
        </p:nvSpPr>
        <p:spPr>
          <a:xfrm>
            <a:off x="6109585" y="2866199"/>
            <a:ext cx="53315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/>
              <a:t>Молодцы, ребята!</a:t>
            </a:r>
          </a:p>
        </p:txBody>
      </p:sp>
    </p:spTree>
    <p:extLst>
      <p:ext uri="{BB962C8B-B14F-4D97-AF65-F5344CB8AC3E}">
        <p14:creationId xmlns:p14="http://schemas.microsoft.com/office/powerpoint/2010/main" val="3394993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890" y="243672"/>
            <a:ext cx="9380845" cy="637065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55599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7867" y="1157625"/>
            <a:ext cx="9567333" cy="4690532"/>
          </a:xfrm>
          <a:prstGeom prst="rect">
            <a:avLst/>
          </a:prstGeom>
          <a:solidFill>
            <a:srgbClr val="FF6600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8CD3C32-FDC3-0D46-3CA7-94A2820E321F}"/>
              </a:ext>
            </a:extLst>
          </p:cNvPr>
          <p:cNvSpPr txBox="1"/>
          <p:nvPr/>
        </p:nvSpPr>
        <p:spPr>
          <a:xfrm>
            <a:off x="2961024" y="2921168"/>
            <a:ext cx="42210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/>
              <a:t>«Ребусы»</a:t>
            </a:r>
          </a:p>
        </p:txBody>
      </p:sp>
    </p:spTree>
    <p:extLst>
      <p:ext uri="{BB962C8B-B14F-4D97-AF65-F5344CB8AC3E}">
        <p14:creationId xmlns:p14="http://schemas.microsoft.com/office/powerpoint/2010/main" val="35619005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705600" cy="457771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7133" y="438798"/>
            <a:ext cx="5383267" cy="203346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1194" y="3081867"/>
            <a:ext cx="5209206" cy="18807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082" y="4344066"/>
            <a:ext cx="6828112" cy="2572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2080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F66933F-9DE3-1842-8967-DE5D7FF7C7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459C506-5F4B-4B75-9218-C7C3F87FA8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BC659EEB-C3AE-4544-8263-417009DCDF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D99DB6C6-36F9-4576-A558-95153EADBE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23">
              <a:extLst>
                <a:ext uri="{FF2B5EF4-FFF2-40B4-BE49-F238E27FC236}">
                  <a16:creationId xmlns:a16="http://schemas.microsoft.com/office/drawing/2014/main" id="{694E7916-EDE4-4B50-A4A1-6B28FDD4D9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13" name="Rectangle 25">
              <a:extLst>
                <a:ext uri="{FF2B5EF4-FFF2-40B4-BE49-F238E27FC236}">
                  <a16:creationId xmlns:a16="http://schemas.microsoft.com/office/drawing/2014/main" id="{6F6CB7BB-4370-4173-97F8-F636C0F149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14" name="Isosceles Triangle 13">
              <a:extLst>
                <a:ext uri="{FF2B5EF4-FFF2-40B4-BE49-F238E27FC236}">
                  <a16:creationId xmlns:a16="http://schemas.microsoft.com/office/drawing/2014/main" id="{B0F590BB-1F51-4138-A2D4-2E483C84FB0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15" name="Rectangle 27">
              <a:extLst>
                <a:ext uri="{FF2B5EF4-FFF2-40B4-BE49-F238E27FC236}">
                  <a16:creationId xmlns:a16="http://schemas.microsoft.com/office/drawing/2014/main" id="{4A492863-9797-45A2-BAB3-514F10C5F2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16" name="Rectangle 28">
              <a:extLst>
                <a:ext uri="{FF2B5EF4-FFF2-40B4-BE49-F238E27FC236}">
                  <a16:creationId xmlns:a16="http://schemas.microsoft.com/office/drawing/2014/main" id="{7C1E33F6-6D0F-4ECF-92F4-6F71D8BAF3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17" name="Rectangle 29">
              <a:extLst>
                <a:ext uri="{FF2B5EF4-FFF2-40B4-BE49-F238E27FC236}">
                  <a16:creationId xmlns:a16="http://schemas.microsoft.com/office/drawing/2014/main" id="{73EEEA64-7411-474B-BD0E-60C24B3F4E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4F82A6DD-92BB-4443-B5A5-05240DD558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79832BCB-1DCF-46AC-9FFA-170791668D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</p:grpSp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4E74DA95-CD7A-4D5E-9D27-67A759CE70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ln w="222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83AA0F4-9779-7518-34E5-340253110F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1971" y="1987499"/>
            <a:ext cx="4650004" cy="2883002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4AA3B5C-0C55-4FFF-9C45-8F9F7C074A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81305" y="1650669"/>
            <a:ext cx="0" cy="343196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84A34991-FCD6-5013-0219-6DA630DC1647}"/>
              </a:ext>
            </a:extLst>
          </p:cNvPr>
          <p:cNvSpPr txBox="1"/>
          <p:nvPr/>
        </p:nvSpPr>
        <p:spPr>
          <a:xfrm>
            <a:off x="6109585" y="2866199"/>
            <a:ext cx="53315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/>
              <a:t>Молодцы, ребята!</a:t>
            </a:r>
          </a:p>
        </p:txBody>
      </p:sp>
    </p:spTree>
    <p:extLst>
      <p:ext uri="{BB962C8B-B14F-4D97-AF65-F5344CB8AC3E}">
        <p14:creationId xmlns:p14="http://schemas.microsoft.com/office/powerpoint/2010/main" val="24183514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A5AFB369-4673-4727-A7CD-D86AFE0AE0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0" name="Freeform 14">
              <a:extLst>
                <a:ext uri="{FF2B5EF4-FFF2-40B4-BE49-F238E27FC236}">
                  <a16:creationId xmlns:a16="http://schemas.microsoft.com/office/drawing/2014/main" id="{50709826-4D6B-4A97-8DB3-5DA1666262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47263F58-6EE6-45B3-9BF2-C0BD5D30A5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5197CE03-EB81-4718-BEA1-C2D488961E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A3451629-72D6-4E33-A99A-40FAF7445D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E04F0FD4-BCD5-4435-A6B5-A2E69303B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DE110F09-1C81-4E73-B5E9-D857CD879F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273A9C01-06BD-4E8E-8BBF-2E2A9ECF49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B206C9B2-27BE-4B6F-A4D0-485FBBEB58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2E7D673E-0C5C-4F2B-B46E-3E9286B9E8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F0F78B34-9B26-4CA9-B8F0-B9638730F9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997" y="5472078"/>
            <a:ext cx="8288032" cy="1096648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lnSpc>
                <a:spcPct val="90000"/>
              </a:lnSpc>
            </a:pPr>
            <a:br>
              <a:rPr lang="en-US" sz="4000" b="1" dirty="0">
                <a:solidFill>
                  <a:schemeClr val="tx1"/>
                </a:solidFill>
              </a:rPr>
            </a:br>
            <a:r>
              <a:rPr lang="en-US" sz="4000" b="1" dirty="0">
                <a:solidFill>
                  <a:schemeClr val="tx1"/>
                </a:solidFill>
              </a:rPr>
              <a:t>МИНУТКА</a:t>
            </a:r>
            <a:r>
              <a:rPr lang="ru-RU" sz="4000" b="1" dirty="0">
                <a:solidFill>
                  <a:schemeClr val="tx1"/>
                </a:solidFill>
              </a:rPr>
              <a:t> </a:t>
            </a:r>
            <a:r>
              <a:rPr lang="en-US" sz="4000" b="1" dirty="0">
                <a:solidFill>
                  <a:schemeClr val="tx1"/>
                </a:solidFill>
              </a:rPr>
              <a:t>ОТДЫХА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79A91CC-EB4E-BDA3-5404-8CE322E00DA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9547" t="16700" r="16039" b="1088"/>
          <a:stretch/>
        </p:blipFill>
        <p:spPr>
          <a:xfrm>
            <a:off x="2623127" y="289274"/>
            <a:ext cx="5338618" cy="5182804"/>
          </a:xfrm>
          <a:prstGeom prst="rect">
            <a:avLst/>
          </a:prstGeom>
        </p:spPr>
      </p:pic>
      <p:sp>
        <p:nvSpPr>
          <p:cNvPr id="3" name="AutoShape 2" descr="Picture background">
            <a:extLst>
              <a:ext uri="{FF2B5EF4-FFF2-40B4-BE49-F238E27FC236}">
                <a16:creationId xmlns:a16="http://schemas.microsoft.com/office/drawing/2014/main" id="{E3A1D4CE-B550-BD3A-920B-159D7DBD09B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18923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4815A7B4-532E-48C9-AC24-D78ACF3339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9" name="Freeform 14">
              <a:extLst>
                <a:ext uri="{FF2B5EF4-FFF2-40B4-BE49-F238E27FC236}">
                  <a16:creationId xmlns:a16="http://schemas.microsoft.com/office/drawing/2014/main" id="{D40109F4-CE5C-45F4-856E-F3F69C9FD4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3CBAA4DE-3D7B-460B-AE98-D9F9990C0B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7BF1ED3E-4F80-4AF6-A41B-44F53DDE61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23">
              <a:extLst>
                <a:ext uri="{FF2B5EF4-FFF2-40B4-BE49-F238E27FC236}">
                  <a16:creationId xmlns:a16="http://schemas.microsoft.com/office/drawing/2014/main" id="{C0B2D747-3E31-45C5-9A98-A9710A585F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13" name="Rectangle 25">
              <a:extLst>
                <a:ext uri="{FF2B5EF4-FFF2-40B4-BE49-F238E27FC236}">
                  <a16:creationId xmlns:a16="http://schemas.microsoft.com/office/drawing/2014/main" id="{A15FD4BA-3020-462D-8BE8-B3A65B8E49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14" name="Isosceles Triangle 13">
              <a:extLst>
                <a:ext uri="{FF2B5EF4-FFF2-40B4-BE49-F238E27FC236}">
                  <a16:creationId xmlns:a16="http://schemas.microsoft.com/office/drawing/2014/main" id="{A304284A-7318-4DD5-898C-2F6B23C778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15" name="Rectangle 27">
              <a:extLst>
                <a:ext uri="{FF2B5EF4-FFF2-40B4-BE49-F238E27FC236}">
                  <a16:creationId xmlns:a16="http://schemas.microsoft.com/office/drawing/2014/main" id="{9DF48E66-B635-4509-B115-E0987C014E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16" name="Rectangle 28">
              <a:extLst>
                <a:ext uri="{FF2B5EF4-FFF2-40B4-BE49-F238E27FC236}">
                  <a16:creationId xmlns:a16="http://schemas.microsoft.com/office/drawing/2014/main" id="{E3B96D94-5F5A-4F4C-810C-917BF4D266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17" name="Rectangle 29">
              <a:extLst>
                <a:ext uri="{FF2B5EF4-FFF2-40B4-BE49-F238E27FC236}">
                  <a16:creationId xmlns:a16="http://schemas.microsoft.com/office/drawing/2014/main" id="{7F3782D6-BFF8-4389-9D39-A023ADAA92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ECE162D4-FCAE-441B-B5E9-C91DE62124E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8F10B6-AB57-0B0D-B432-729B3E6174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5969" y="4553712"/>
            <a:ext cx="8288032" cy="109631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endParaRPr lang="en-US" sz="4800"/>
          </a:p>
        </p:txBody>
      </p:sp>
      <p:pic>
        <p:nvPicPr>
          <p:cNvPr id="3" name="Рисунок 2" descr="Picture background">
            <a:extLst>
              <a:ext uri="{FF2B5EF4-FFF2-40B4-BE49-F238E27FC236}">
                <a16:creationId xmlns:a16="http://schemas.microsoft.com/office/drawing/2014/main" id="{33A35429-3023-F426-ED3D-6C8376D73B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7487" y="429623"/>
            <a:ext cx="8989175" cy="613511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12943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595" y="521825"/>
            <a:ext cx="10689005" cy="5814349"/>
          </a:xfrm>
        </p:spPr>
        <p:txBody>
          <a:bodyPr>
            <a:noAutofit/>
          </a:bodyPr>
          <a:lstStyle/>
          <a:p>
            <a:r>
              <a:rPr lang="ru-RU" sz="4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«Мир прекрасен»</a:t>
            </a:r>
            <a:br>
              <a:rPr lang="ru-RU" sz="4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«Здравствуй, друг»</a:t>
            </a:r>
            <a:b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«Как мы рады всем вокруг»</a:t>
            </a:r>
            <a:b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«Мир прекрасен, в мире Я»</a:t>
            </a:r>
            <a:b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«Я и все мои друзья»</a:t>
            </a:r>
            <a:b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«Если дружными мы будем, </a:t>
            </a:r>
            <a:b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 скучать не будем</a:t>
            </a:r>
            <a:b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400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6742" y="1643061"/>
            <a:ext cx="4762500" cy="35718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985254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ACC936-0DCC-65C6-0CE3-C88135D5DB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508000"/>
            <a:ext cx="8596668" cy="132080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Задание  </a:t>
            </a:r>
            <a:br>
              <a:rPr lang="ru-RU" b="1" dirty="0">
                <a:solidFill>
                  <a:schemeClr val="tx1"/>
                </a:solidFill>
              </a:rPr>
            </a:br>
            <a:r>
              <a:rPr lang="ru-RU" b="1" dirty="0">
                <a:solidFill>
                  <a:schemeClr val="tx1"/>
                </a:solidFill>
              </a:rPr>
              <a:t>«Неправильное лото»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724EB74-2359-7D7D-2B6A-6832B3F849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500" y="1828800"/>
            <a:ext cx="6734904" cy="476891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561647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F9BB96DC-7257-4310-AA48-BEE9B2B2DA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A199C6C8-798B-4D00-8C47-F1D5A88678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BCB0BF1B-F83E-41D6-83B4-76BB733C50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45DD6DAC-841F-44E8-B772-3B0CC4F9D0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Rectangle 23">
              <a:extLst>
                <a:ext uri="{FF2B5EF4-FFF2-40B4-BE49-F238E27FC236}">
                  <a16:creationId xmlns:a16="http://schemas.microsoft.com/office/drawing/2014/main" id="{30A20FCD-ACEB-47CE-B31B-91C08ADA44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20" name="Rectangle 25">
              <a:extLst>
                <a:ext uri="{FF2B5EF4-FFF2-40B4-BE49-F238E27FC236}">
                  <a16:creationId xmlns:a16="http://schemas.microsoft.com/office/drawing/2014/main" id="{7A2B1C25-C94E-4302-99B8-C7A8AFE4F4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21" name="Isosceles Triangle 20">
              <a:extLst>
                <a:ext uri="{FF2B5EF4-FFF2-40B4-BE49-F238E27FC236}">
                  <a16:creationId xmlns:a16="http://schemas.microsoft.com/office/drawing/2014/main" id="{96AEEF64-15E5-4241-B44E-FD39BF126E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22" name="Rectangle 27">
              <a:extLst>
                <a:ext uri="{FF2B5EF4-FFF2-40B4-BE49-F238E27FC236}">
                  <a16:creationId xmlns:a16="http://schemas.microsoft.com/office/drawing/2014/main" id="{3CE4991B-2483-477C-A8EF-EA0D3A372A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23" name="Rectangle 28">
              <a:extLst>
                <a:ext uri="{FF2B5EF4-FFF2-40B4-BE49-F238E27FC236}">
                  <a16:creationId xmlns:a16="http://schemas.microsoft.com/office/drawing/2014/main" id="{C57CCE68-31BF-4CB2-A1BA-20C70F17D9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24" name="Rectangle 29">
              <a:extLst>
                <a:ext uri="{FF2B5EF4-FFF2-40B4-BE49-F238E27FC236}">
                  <a16:creationId xmlns:a16="http://schemas.microsoft.com/office/drawing/2014/main" id="{FC67EFBD-5CEA-432B-8051-6A7B3E06D0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25" name="Isosceles Triangle 24">
              <a:extLst>
                <a:ext uri="{FF2B5EF4-FFF2-40B4-BE49-F238E27FC236}">
                  <a16:creationId xmlns:a16="http://schemas.microsoft.com/office/drawing/2014/main" id="{1FF74FE3-9906-485E-94D7-2AA34D9275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</p:grp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D26B0E8-3E58-1D62-3399-6069E74F99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78173"/>
            <a:ext cx="3218247" cy="265505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BAC7BA5-7C6E-7574-4A7A-7924FEEEDC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1381" y="-57706"/>
            <a:ext cx="4332723" cy="2892093"/>
          </a:xfrm>
          <a:prstGeom prst="rect">
            <a:avLst/>
          </a:prstGeom>
          <a:solidFill>
            <a:schemeClr val="tx1"/>
          </a:solidFill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60F11A7-3D24-F2BE-3BC1-E807B8C121B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8724"/>
          <a:stretch/>
        </p:blipFill>
        <p:spPr>
          <a:xfrm>
            <a:off x="597421" y="3207448"/>
            <a:ext cx="3218246" cy="266576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DFD8CE6-996B-7CB0-5D93-8B1EB9F377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4523" y="3304248"/>
            <a:ext cx="3987369" cy="247216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0057D39-9A75-AA8A-C868-7B40D34A37B3}"/>
              </a:ext>
            </a:extLst>
          </p:cNvPr>
          <p:cNvSpPr txBox="1"/>
          <p:nvPr/>
        </p:nvSpPr>
        <p:spPr>
          <a:xfrm>
            <a:off x="5568933" y="5690205"/>
            <a:ext cx="1563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Все отлично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9973CF2-2FBC-E0C0-31D5-FAB901687E51}"/>
              </a:ext>
            </a:extLst>
          </p:cNvPr>
          <p:cNvSpPr txBox="1"/>
          <p:nvPr/>
        </p:nvSpPr>
        <p:spPr>
          <a:xfrm>
            <a:off x="5068001" y="2463894"/>
            <a:ext cx="16161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Было трудно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11F655F-9CB6-CF3F-2749-20D53EE852F0}"/>
              </a:ext>
            </a:extLst>
          </p:cNvPr>
          <p:cNvSpPr txBox="1"/>
          <p:nvPr/>
        </p:nvSpPr>
        <p:spPr>
          <a:xfrm>
            <a:off x="1386022" y="5937233"/>
            <a:ext cx="19912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Я старался, но…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A3A2E3D-9F2B-5527-37BE-4B6F385D9151}"/>
              </a:ext>
            </a:extLst>
          </p:cNvPr>
          <p:cNvSpPr txBox="1"/>
          <p:nvPr/>
        </p:nvSpPr>
        <p:spPr>
          <a:xfrm>
            <a:off x="1777038" y="2774099"/>
            <a:ext cx="16017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Было скучно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67AF9A-1C74-F149-1014-95FE9801B9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011" y="1056342"/>
            <a:ext cx="3485350" cy="2332643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4800" b="1" dirty="0" err="1">
                <a:solidFill>
                  <a:schemeClr val="tx1"/>
                </a:solidFill>
              </a:rPr>
              <a:t>Рефлексия</a:t>
            </a:r>
            <a:endParaRPr lang="en-US" sz="4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6767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AD30671-E00D-B3B0-343B-81E6FA46FE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D6280969-F024-466D-A1DB-4F848C51DE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8" name="Straight Connector 11">
              <a:extLst>
                <a:ext uri="{FF2B5EF4-FFF2-40B4-BE49-F238E27FC236}">
                  <a16:creationId xmlns:a16="http://schemas.microsoft.com/office/drawing/2014/main" id="{63FDD802-E6D8-4979-A1B9-BA705AE4DA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2">
              <a:extLst>
                <a:ext uri="{FF2B5EF4-FFF2-40B4-BE49-F238E27FC236}">
                  <a16:creationId xmlns:a16="http://schemas.microsoft.com/office/drawing/2014/main" id="{BDE509DD-4B76-45F0-8144-02F1D7E1AE0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tangle 23">
              <a:extLst>
                <a:ext uri="{FF2B5EF4-FFF2-40B4-BE49-F238E27FC236}">
                  <a16:creationId xmlns:a16="http://schemas.microsoft.com/office/drawing/2014/main" id="{FEAEFD53-0220-48B1-9EA8-3EAE151E84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22" name="Rectangle 25">
              <a:extLst>
                <a:ext uri="{FF2B5EF4-FFF2-40B4-BE49-F238E27FC236}">
                  <a16:creationId xmlns:a16="http://schemas.microsoft.com/office/drawing/2014/main" id="{92E7FABD-916D-4FF9-B5F3-44E53AFD39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23" name="Isosceles Triangle 15">
              <a:extLst>
                <a:ext uri="{FF2B5EF4-FFF2-40B4-BE49-F238E27FC236}">
                  <a16:creationId xmlns:a16="http://schemas.microsoft.com/office/drawing/2014/main" id="{826F9772-AEFE-4C6D-82B6-1207069B86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24" name="Rectangle 27">
              <a:extLst>
                <a:ext uri="{FF2B5EF4-FFF2-40B4-BE49-F238E27FC236}">
                  <a16:creationId xmlns:a16="http://schemas.microsoft.com/office/drawing/2014/main" id="{ACFBF3A9-B76A-4B4B-B6D7-CA4651F5C9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25" name="Rectangle 28">
              <a:extLst>
                <a:ext uri="{FF2B5EF4-FFF2-40B4-BE49-F238E27FC236}">
                  <a16:creationId xmlns:a16="http://schemas.microsoft.com/office/drawing/2014/main" id="{BF0FAA0A-B682-4A83-BDD8-BCE0AB41C2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26" name="Rectangle 29">
              <a:extLst>
                <a:ext uri="{FF2B5EF4-FFF2-40B4-BE49-F238E27FC236}">
                  <a16:creationId xmlns:a16="http://schemas.microsoft.com/office/drawing/2014/main" id="{7874A013-E5E2-4AE1-8E93-029A2B41EB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4355329E-E608-4F7A-B4EF-8FEF07D755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21" name="Isosceles Triangle 20">
              <a:extLst>
                <a:ext uri="{FF2B5EF4-FFF2-40B4-BE49-F238E27FC236}">
                  <a16:creationId xmlns:a16="http://schemas.microsoft.com/office/drawing/2014/main" id="{53D9BFDF-B250-44FF-9BD7-C204EFBFC1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</p:grp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999EA36B-4BAD-A645-3192-4314346645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ru-RU" sz="3600" b="1" dirty="0">
                <a:solidFill>
                  <a:schemeClr val="tx1"/>
                </a:solidFill>
              </a:rPr>
              <a:t>Молодцы, ребята!!! </a:t>
            </a:r>
            <a:br>
              <a:rPr lang="ru-RU" sz="3600" b="1" dirty="0">
                <a:solidFill>
                  <a:schemeClr val="tx1"/>
                </a:solidFill>
              </a:rPr>
            </a:br>
            <a:r>
              <a:rPr lang="ru-RU" sz="3600" b="1" dirty="0">
                <a:solidFill>
                  <a:schemeClr val="tx1"/>
                </a:solidFill>
              </a:rPr>
              <a:t>Спасибо, за работу на занятии!</a:t>
            </a:r>
            <a:endParaRPr lang="en-US" sz="3600" b="1" dirty="0">
              <a:solidFill>
                <a:schemeClr val="tx1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B9FC17B-27DB-C642-A746-D8F2E42EE4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4023" y="2160589"/>
            <a:ext cx="5283289" cy="3275639"/>
          </a:xfrm>
          <a:prstGeom prst="rect">
            <a:avLst/>
          </a:prstGeom>
        </p:spPr>
      </p:pic>
      <p:sp>
        <p:nvSpPr>
          <p:cNvPr id="6" name="Текст 5">
            <a:extLst>
              <a:ext uri="{FF2B5EF4-FFF2-40B4-BE49-F238E27FC236}">
                <a16:creationId xmlns:a16="http://schemas.microsoft.com/office/drawing/2014/main" id="{DA9522F1-4DC5-F7A7-EBB4-EF85427AD9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16039" y="2160589"/>
            <a:ext cx="2927185" cy="3880773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buFont typeface="Wingdings 3" charset="2"/>
              <a:buChar char=""/>
            </a:pP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2506455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70521" y="324093"/>
            <a:ext cx="63660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dirty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Загадки: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51413" y="1423687"/>
            <a:ext cx="869258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Встаём мы очень рано, </a:t>
            </a:r>
            <a:br>
              <a:rPr lang="ru-RU" sz="44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Ведь наша забота – </a:t>
            </a:r>
            <a:br>
              <a:rPr lang="ru-RU" sz="44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Всех отвозить по утрам на работу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4670" y="1750918"/>
            <a:ext cx="5537330" cy="464572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4189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5033" y="520861"/>
            <a:ext cx="7060557" cy="3259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20"/>
              </a:lnSpc>
              <a:spcAft>
                <a:spcPts val="0"/>
              </a:spcAft>
            </a:pPr>
            <a:endParaRPr lang="ru-RU" sz="4400" kern="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920"/>
              </a:lnSpc>
              <a:spcAft>
                <a:spcPts val="0"/>
              </a:spcAft>
            </a:pPr>
            <a:r>
              <a:rPr lang="ru-RU" sz="44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Нам даёт товар и чек</a:t>
            </a:r>
          </a:p>
          <a:p>
            <a:pPr>
              <a:lnSpc>
                <a:spcPts val="1920"/>
              </a:lnSpc>
              <a:spcAft>
                <a:spcPts val="0"/>
              </a:spcAft>
            </a:pPr>
            <a:endParaRPr lang="ru-RU" sz="4000" kern="100" dirty="0">
              <a:effectLst/>
              <a:latin typeface="Times New Roman" panose="02020603050405020304" pitchFamily="18" charset="0"/>
              <a:ea typeface="Aptos"/>
              <a:cs typeface="Times New Roman" panose="02020603050405020304" pitchFamily="18" charset="0"/>
            </a:endParaRPr>
          </a:p>
          <a:p>
            <a:pPr>
              <a:lnSpc>
                <a:spcPts val="1920"/>
              </a:lnSpc>
              <a:spcAft>
                <a:spcPts val="0"/>
              </a:spcAft>
            </a:pPr>
            <a:endParaRPr lang="ru-RU" sz="4000" kern="100" dirty="0">
              <a:effectLst/>
              <a:latin typeface="Times New Roman" panose="02020603050405020304" pitchFamily="18" charset="0"/>
              <a:ea typeface="Aptos"/>
              <a:cs typeface="Times New Roman" panose="02020603050405020304" pitchFamily="18" charset="0"/>
            </a:endParaRPr>
          </a:p>
          <a:p>
            <a:pPr>
              <a:lnSpc>
                <a:spcPts val="1920"/>
              </a:lnSpc>
              <a:spcAft>
                <a:spcPts val="0"/>
              </a:spcAft>
            </a:pPr>
            <a:r>
              <a:rPr lang="ru-RU" sz="44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философ, не мудрец</a:t>
            </a:r>
          </a:p>
          <a:p>
            <a:pPr>
              <a:lnSpc>
                <a:spcPts val="1920"/>
              </a:lnSpc>
              <a:spcAft>
                <a:spcPts val="0"/>
              </a:spcAft>
            </a:pPr>
            <a:endParaRPr lang="ru-RU" sz="4000" kern="100" dirty="0">
              <a:effectLst/>
              <a:latin typeface="Times New Roman" panose="02020603050405020304" pitchFamily="18" charset="0"/>
              <a:ea typeface="Aptos"/>
              <a:cs typeface="Times New Roman" panose="02020603050405020304" pitchFamily="18" charset="0"/>
            </a:endParaRPr>
          </a:p>
          <a:p>
            <a:pPr>
              <a:lnSpc>
                <a:spcPts val="1920"/>
              </a:lnSpc>
              <a:spcAft>
                <a:spcPts val="0"/>
              </a:spcAft>
            </a:pPr>
            <a:endParaRPr lang="ru-RU" sz="4000" kern="100" dirty="0">
              <a:effectLst/>
              <a:latin typeface="Times New Roman" panose="02020603050405020304" pitchFamily="18" charset="0"/>
              <a:ea typeface="Aptos"/>
              <a:cs typeface="Times New Roman" panose="02020603050405020304" pitchFamily="18" charset="0"/>
            </a:endParaRPr>
          </a:p>
          <a:p>
            <a:pPr>
              <a:lnSpc>
                <a:spcPts val="1920"/>
              </a:lnSpc>
              <a:spcAft>
                <a:spcPts val="0"/>
              </a:spcAft>
            </a:pPr>
            <a:r>
              <a:rPr lang="ru-RU" sz="44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не суперчеловек,</a:t>
            </a:r>
            <a:endParaRPr lang="ru-RU" sz="4000" kern="100" dirty="0">
              <a:effectLst/>
              <a:latin typeface="Times New Roman" panose="02020603050405020304" pitchFamily="18" charset="0"/>
              <a:ea typeface="Aptos"/>
              <a:cs typeface="Times New Roman" panose="02020603050405020304" pitchFamily="18" charset="0"/>
            </a:endParaRPr>
          </a:p>
          <a:p>
            <a:pPr>
              <a:lnSpc>
                <a:spcPts val="1920"/>
              </a:lnSpc>
              <a:spcAft>
                <a:spcPts val="0"/>
              </a:spcAft>
            </a:pPr>
            <a:endParaRPr lang="ru-RU" sz="4400" kern="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920"/>
              </a:lnSpc>
              <a:spcAft>
                <a:spcPts val="0"/>
              </a:spcAft>
            </a:pPr>
            <a:endParaRPr lang="ru-RU" sz="4400" kern="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920"/>
              </a:lnSpc>
              <a:spcAft>
                <a:spcPts val="0"/>
              </a:spcAft>
            </a:pPr>
            <a:r>
              <a:rPr lang="ru-RU" sz="44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обычный …</a:t>
            </a:r>
          </a:p>
          <a:p>
            <a:pPr>
              <a:lnSpc>
                <a:spcPts val="1920"/>
              </a:lnSpc>
              <a:spcAft>
                <a:spcPts val="0"/>
              </a:spcAft>
            </a:pPr>
            <a:endParaRPr lang="ru-RU" sz="3600" kern="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Aptos"/>
              <a:cs typeface="Times New Roman" panose="02020603050405020304" pitchFamily="18" charset="0"/>
            </a:endParaRPr>
          </a:p>
          <a:p>
            <a:pPr>
              <a:lnSpc>
                <a:spcPts val="1920"/>
              </a:lnSpc>
              <a:spcAft>
                <a:spcPts val="0"/>
              </a:spcAft>
            </a:pPr>
            <a:endParaRPr lang="ru-RU" sz="3600" kern="0" dirty="0">
              <a:solidFill>
                <a:srgbClr val="000000"/>
              </a:solidFill>
              <a:latin typeface="Times New Roman" panose="02020603050405020304" pitchFamily="18" charset="0"/>
              <a:ea typeface="Aptos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1148" y="1878910"/>
            <a:ext cx="6774013" cy="511107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157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2516" y="162047"/>
            <a:ext cx="883148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44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цирке он смешнее всех.</a:t>
            </a:r>
            <a:endParaRPr lang="ru-RU" sz="4000" kern="100" dirty="0">
              <a:effectLst/>
              <a:latin typeface="Times New Roman" panose="02020603050405020304" pitchFamily="18" charset="0"/>
              <a:ea typeface="Aptos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44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него – большой успех.</a:t>
            </a:r>
            <a:endParaRPr lang="ru-RU" sz="4000" kern="100" dirty="0">
              <a:effectLst/>
              <a:latin typeface="Times New Roman" panose="02020603050405020304" pitchFamily="18" charset="0"/>
              <a:ea typeface="Aptos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44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Только вспомнить остаётся,</a:t>
            </a:r>
            <a:endParaRPr lang="ru-RU" sz="4000" kern="100" dirty="0">
              <a:effectLst/>
              <a:latin typeface="Times New Roman" panose="02020603050405020304" pitchFamily="18" charset="0"/>
              <a:ea typeface="Aptos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44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Весельчак тот, как зовётся.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9272" y="1843019"/>
            <a:ext cx="5215622" cy="491758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0137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90309" y="439839"/>
            <a:ext cx="8553691" cy="3290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48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ресторане их найду я —</a:t>
            </a:r>
            <a:endParaRPr lang="ru-RU" sz="4400" kern="100" dirty="0">
              <a:effectLst/>
              <a:latin typeface="Times New Roman" panose="02020603050405020304" pitchFamily="18" charset="0"/>
              <a:ea typeface="Aptos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48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Эти люди в колпаках</a:t>
            </a:r>
            <a:endParaRPr lang="ru-RU" sz="4400" kern="100" dirty="0">
              <a:effectLst/>
              <a:latin typeface="Times New Roman" panose="02020603050405020304" pitchFamily="18" charset="0"/>
              <a:ea typeface="Aptos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48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Над кастрюлями колдуют</a:t>
            </a:r>
            <a:endParaRPr lang="ru-RU" sz="4400" kern="100" dirty="0">
              <a:effectLst/>
              <a:latin typeface="Times New Roman" panose="02020603050405020304" pitchFamily="18" charset="0"/>
              <a:ea typeface="Aptos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48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поварешками в руках.</a:t>
            </a:r>
          </a:p>
          <a:p>
            <a:pPr>
              <a:lnSpc>
                <a:spcPts val="1920"/>
              </a:lnSpc>
              <a:spcAft>
                <a:spcPts val="0"/>
              </a:spcAft>
            </a:pPr>
            <a:endParaRPr lang="ru-RU" sz="1600" kern="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Aptos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9995" y="2576945"/>
            <a:ext cx="6008010" cy="438265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91009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5033" y="405115"/>
            <a:ext cx="851896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48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Мелом пишет и рисует,</a:t>
            </a:r>
            <a:endParaRPr lang="ru-RU" sz="4400" kern="100" dirty="0">
              <a:effectLst/>
              <a:latin typeface="Times New Roman" panose="02020603050405020304" pitchFamily="18" charset="0"/>
              <a:ea typeface="Aptos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48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с ошибками воюет,</a:t>
            </a:r>
            <a:endParaRPr lang="ru-RU" sz="4400" kern="100" dirty="0">
              <a:effectLst/>
              <a:latin typeface="Times New Roman" panose="02020603050405020304" pitchFamily="18" charset="0"/>
              <a:ea typeface="Aptos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48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Учит думать, размышлять,</a:t>
            </a:r>
            <a:endParaRPr lang="ru-RU" sz="4400" kern="100" dirty="0">
              <a:effectLst/>
              <a:latin typeface="Times New Roman" panose="02020603050405020304" pitchFamily="18" charset="0"/>
              <a:ea typeface="Aptos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48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его, ребята, звать?</a:t>
            </a:r>
            <a:endParaRPr lang="ru-RU" sz="4400" kern="100" dirty="0">
              <a:effectLst/>
              <a:latin typeface="Times New Roman" panose="02020603050405020304" pitchFamily="18" charset="0"/>
              <a:ea typeface="Aptos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3481" y="2322786"/>
            <a:ext cx="7040021" cy="484001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49980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82E617A-B77D-DF46-A719-B84AA44D95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459C506-5F4B-4B75-9218-C7C3F87FA8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BC659EEB-C3AE-4544-8263-417009DCDF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D99DB6C6-36F9-4576-A558-95153EADBE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23">
              <a:extLst>
                <a:ext uri="{FF2B5EF4-FFF2-40B4-BE49-F238E27FC236}">
                  <a16:creationId xmlns:a16="http://schemas.microsoft.com/office/drawing/2014/main" id="{694E7916-EDE4-4B50-A4A1-6B28FDD4D9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13" name="Rectangle 25">
              <a:extLst>
                <a:ext uri="{FF2B5EF4-FFF2-40B4-BE49-F238E27FC236}">
                  <a16:creationId xmlns:a16="http://schemas.microsoft.com/office/drawing/2014/main" id="{6F6CB7BB-4370-4173-97F8-F636C0F149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14" name="Isosceles Triangle 13">
              <a:extLst>
                <a:ext uri="{FF2B5EF4-FFF2-40B4-BE49-F238E27FC236}">
                  <a16:creationId xmlns:a16="http://schemas.microsoft.com/office/drawing/2014/main" id="{B0F590BB-1F51-4138-A2D4-2E483C84FB0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15" name="Rectangle 27">
              <a:extLst>
                <a:ext uri="{FF2B5EF4-FFF2-40B4-BE49-F238E27FC236}">
                  <a16:creationId xmlns:a16="http://schemas.microsoft.com/office/drawing/2014/main" id="{4A492863-9797-45A2-BAB3-514F10C5F2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16" name="Rectangle 28">
              <a:extLst>
                <a:ext uri="{FF2B5EF4-FFF2-40B4-BE49-F238E27FC236}">
                  <a16:creationId xmlns:a16="http://schemas.microsoft.com/office/drawing/2014/main" id="{7C1E33F6-6D0F-4ECF-92F4-6F71D8BAF3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17" name="Rectangle 29">
              <a:extLst>
                <a:ext uri="{FF2B5EF4-FFF2-40B4-BE49-F238E27FC236}">
                  <a16:creationId xmlns:a16="http://schemas.microsoft.com/office/drawing/2014/main" id="{73EEEA64-7411-474B-BD0E-60C24B3F4E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4F82A6DD-92BB-4443-B5A5-05240DD558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79832BCB-1DCF-46AC-9FFA-170791668D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</p:grpSp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4E74DA95-CD7A-4D5E-9D27-67A759CE70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ln w="222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4EFA9CD-55B6-C90D-6438-5A4F447F89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4262" y="1991732"/>
            <a:ext cx="4650004" cy="2883002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4AA3B5C-0C55-4FFF-9C45-8F9F7C074A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81305" y="1650669"/>
            <a:ext cx="0" cy="343196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94F2CF9E-0855-090F-3513-96719852A641}"/>
              </a:ext>
            </a:extLst>
          </p:cNvPr>
          <p:cNvSpPr txBox="1"/>
          <p:nvPr/>
        </p:nvSpPr>
        <p:spPr>
          <a:xfrm>
            <a:off x="6109585" y="2866199"/>
            <a:ext cx="53315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/>
              <a:t>Молодцы, ребята!</a:t>
            </a:r>
          </a:p>
        </p:txBody>
      </p:sp>
    </p:spTree>
    <p:extLst>
      <p:ext uri="{BB962C8B-B14F-4D97-AF65-F5344CB8AC3E}">
        <p14:creationId xmlns:p14="http://schemas.microsoft.com/office/powerpoint/2010/main" val="22616444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7322" y="150472"/>
            <a:ext cx="7002684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spcAft>
                <a:spcPts val="0"/>
              </a:spcAft>
            </a:pPr>
            <a:r>
              <a:rPr lang="ru-RU" sz="3200" kern="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мире много интересного,</a:t>
            </a:r>
            <a:endParaRPr lang="ru-RU" sz="2800" kern="100" dirty="0">
              <a:effectLst/>
              <a:latin typeface="Times New Roman" panose="02020603050405020304" pitchFamily="18" charset="0"/>
              <a:ea typeface="Aptos"/>
              <a:cs typeface="Times New Roman" panose="02020603050405020304" pitchFamily="18" charset="0"/>
            </a:endParaRPr>
          </a:p>
          <a:p>
            <a:pPr marL="457200">
              <a:spcAft>
                <a:spcPts val="0"/>
              </a:spcAft>
            </a:pPr>
            <a:r>
              <a:rPr lang="ru-RU" sz="3200" kern="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Нам порою неизвестного.</a:t>
            </a:r>
            <a:endParaRPr lang="ru-RU" sz="2800" kern="100" dirty="0">
              <a:effectLst/>
              <a:latin typeface="Times New Roman" panose="02020603050405020304" pitchFamily="18" charset="0"/>
              <a:ea typeface="Aptos"/>
              <a:cs typeface="Times New Roman" panose="02020603050405020304" pitchFamily="18" charset="0"/>
            </a:endParaRPr>
          </a:p>
          <a:p>
            <a:pPr marL="457200">
              <a:spcAft>
                <a:spcPts val="0"/>
              </a:spcAft>
            </a:pPr>
            <a:r>
              <a:rPr lang="ru-RU" sz="3200" kern="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Миру знаний нет предела,</a:t>
            </a:r>
            <a:endParaRPr lang="ru-RU" sz="2800" kern="100" dirty="0">
              <a:effectLst/>
              <a:latin typeface="Times New Roman" panose="02020603050405020304" pitchFamily="18" charset="0"/>
              <a:ea typeface="Aptos"/>
              <a:cs typeface="Times New Roman" panose="02020603050405020304" pitchFamily="18" charset="0"/>
            </a:endParaRPr>
          </a:p>
          <a:p>
            <a:pPr marL="457200">
              <a:spcAft>
                <a:spcPts val="0"/>
              </a:spcAft>
            </a:pPr>
            <a:r>
              <a:rPr lang="ru-RU" sz="3200" kern="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 скорей, друзья, за дело.</a:t>
            </a:r>
            <a:endParaRPr lang="ru-RU" sz="2800" kern="100" dirty="0">
              <a:effectLst/>
              <a:latin typeface="Times New Roman" panose="02020603050405020304" pitchFamily="18" charset="0"/>
              <a:ea typeface="Aptos"/>
              <a:cs typeface="Times New Roman" panose="02020603050405020304" pitchFamily="18" charset="0"/>
            </a:endParaRPr>
          </a:p>
          <a:p>
            <a:pPr marL="457200">
              <a:spcAft>
                <a:spcPts val="0"/>
              </a:spcAft>
            </a:pPr>
            <a:r>
              <a:rPr lang="ru-RU" sz="3200" kern="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детства точно знаем все мы:</a:t>
            </a:r>
            <a:endParaRPr lang="ru-RU" sz="2800" kern="100" dirty="0">
              <a:effectLst/>
              <a:latin typeface="Times New Roman" panose="02020603050405020304" pitchFamily="18" charset="0"/>
              <a:ea typeface="Aptos"/>
              <a:cs typeface="Times New Roman" panose="02020603050405020304" pitchFamily="18" charset="0"/>
            </a:endParaRPr>
          </a:p>
          <a:p>
            <a:pPr marL="457200">
              <a:spcAft>
                <a:spcPts val="0"/>
              </a:spcAft>
            </a:pPr>
            <a:r>
              <a:rPr lang="ru-RU" sz="3200" kern="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Книги, чашки, стол и дом</a:t>
            </a:r>
            <a:endParaRPr lang="ru-RU" sz="2800" kern="100" dirty="0">
              <a:effectLst/>
              <a:latin typeface="Times New Roman" panose="02020603050405020304" pitchFamily="18" charset="0"/>
              <a:ea typeface="Aptos"/>
              <a:cs typeface="Times New Roman" panose="02020603050405020304" pitchFamily="18" charset="0"/>
            </a:endParaRPr>
          </a:p>
          <a:p>
            <a:pPr marL="457200">
              <a:spcAft>
                <a:spcPts val="0"/>
              </a:spcAft>
            </a:pPr>
            <a:r>
              <a:rPr lang="ru-RU" sz="3200" kern="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Создал человек трудом.</a:t>
            </a:r>
            <a:endParaRPr lang="ru-RU" sz="2800" kern="100" dirty="0">
              <a:effectLst/>
              <a:latin typeface="Times New Roman" panose="02020603050405020304" pitchFamily="18" charset="0"/>
              <a:ea typeface="Aptos"/>
              <a:cs typeface="Times New Roman" panose="02020603050405020304" pitchFamily="18" charset="0"/>
            </a:endParaRPr>
          </a:p>
          <a:p>
            <a:pPr marL="457200">
              <a:spcAft>
                <a:spcPts val="0"/>
              </a:spcAft>
            </a:pPr>
            <a:r>
              <a:rPr lang="ru-RU" sz="3200" kern="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Вот о тех, кто создаёт,</a:t>
            </a:r>
            <a:endParaRPr lang="ru-RU" sz="2800" kern="100" dirty="0">
              <a:effectLst/>
              <a:latin typeface="Times New Roman" panose="02020603050405020304" pitchFamily="18" charset="0"/>
              <a:ea typeface="Aptos"/>
              <a:cs typeface="Times New Roman" panose="02020603050405020304" pitchFamily="18" charset="0"/>
            </a:endParaRPr>
          </a:p>
          <a:p>
            <a:pPr marL="457200">
              <a:spcAft>
                <a:spcPts val="0"/>
              </a:spcAft>
            </a:pPr>
            <a:r>
              <a:rPr lang="ru-RU" sz="3200" kern="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Строит, учит иль поёт,</a:t>
            </a:r>
            <a:endParaRPr lang="ru-RU" sz="2800" kern="100" dirty="0">
              <a:effectLst/>
              <a:latin typeface="Times New Roman" panose="02020603050405020304" pitchFamily="18" charset="0"/>
              <a:ea typeface="Aptos"/>
              <a:cs typeface="Times New Roman" panose="02020603050405020304" pitchFamily="18" charset="0"/>
            </a:endParaRPr>
          </a:p>
          <a:p>
            <a:pPr marL="457200">
              <a:spcAft>
                <a:spcPts val="0"/>
              </a:spcAft>
            </a:pPr>
            <a:r>
              <a:rPr lang="ru-RU" sz="3200" kern="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 сейчас поговорим,</a:t>
            </a:r>
            <a:endParaRPr lang="ru-RU" sz="2800" kern="100" dirty="0">
              <a:effectLst/>
              <a:latin typeface="Times New Roman" panose="02020603050405020304" pitchFamily="18" charset="0"/>
              <a:ea typeface="Aptos"/>
              <a:cs typeface="Times New Roman" panose="02020603050405020304" pitchFamily="18" charset="0"/>
            </a:endParaRPr>
          </a:p>
          <a:p>
            <a:pPr marL="457200">
              <a:spcAft>
                <a:spcPts val="0"/>
              </a:spcAft>
            </a:pPr>
            <a:r>
              <a:rPr lang="ru-RU" sz="3200" kern="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 занятие посвятим.</a:t>
            </a:r>
            <a:endParaRPr lang="ru-RU" sz="2800" kern="100" dirty="0">
              <a:effectLst/>
              <a:latin typeface="Times New Roman" panose="02020603050405020304" pitchFamily="18" charset="0"/>
              <a:ea typeface="Aptos"/>
              <a:cs typeface="Times New Roman" panose="02020603050405020304" pitchFamily="18" charset="0"/>
            </a:endParaRPr>
          </a:p>
          <a:p>
            <a:pPr marL="457200">
              <a:spcAft>
                <a:spcPts val="0"/>
              </a:spcAft>
            </a:pPr>
            <a:r>
              <a:rPr lang="ru-RU" sz="3200" kern="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Тема наша вам ясна?</a:t>
            </a:r>
            <a:endParaRPr lang="ru-RU" sz="2800" kern="100" dirty="0">
              <a:effectLst/>
              <a:latin typeface="Times New Roman" panose="02020603050405020304" pitchFamily="18" charset="0"/>
              <a:ea typeface="Aptos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О профессиях она.</a:t>
            </a:r>
            <a:endParaRPr lang="ru-RU" sz="32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6415" y="2477674"/>
            <a:ext cx="5957455" cy="3965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33342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205</TotalTime>
  <Words>334</Words>
  <Application>Microsoft Office PowerPoint</Application>
  <PresentationFormat>Широкоэкранный</PresentationFormat>
  <Paragraphs>62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Times New Roman</vt:lpstr>
      <vt:lpstr>Trebuchet MS</vt:lpstr>
      <vt:lpstr>Wingdings 3</vt:lpstr>
      <vt:lpstr>Аспект</vt:lpstr>
      <vt:lpstr> Коррекционно-развивающее занятие  с детьми ОВЗ на тему «В мире профессий»  </vt:lpstr>
      <vt:lpstr>Игра «Мир прекрасен»  «Здравствуй, друг» «Как мы рады всем вокруг» «Мир прекрасен, в мире Я» «Я и все мои друзья» «Если дружными мы будем,  то скучать не будем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Тема занятия: «В мире профессий»  </vt:lpstr>
      <vt:lpstr>Презентация PowerPoint</vt:lpstr>
      <vt:lpstr>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МИНУТКА ОТДЫХА</vt:lpstr>
      <vt:lpstr>Презентация PowerPoint</vt:lpstr>
      <vt:lpstr>Задание   «Неправильное лото»</vt:lpstr>
      <vt:lpstr>Рефлексия</vt:lpstr>
      <vt:lpstr>Молодцы, ребята!!!  Спасибо, за работу на занятии!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Коррекционно-развивающее занятие  с детьми ОВЗ на тему «В мире профессий»</dc:title>
  <dc:creator>Пользователь Windows</dc:creator>
  <cp:lastModifiedBy>Галина</cp:lastModifiedBy>
  <cp:revision>16</cp:revision>
  <dcterms:created xsi:type="dcterms:W3CDTF">2025-04-22T14:28:46Z</dcterms:created>
  <dcterms:modified xsi:type="dcterms:W3CDTF">2025-04-29T23:34:16Z</dcterms:modified>
</cp:coreProperties>
</file>