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4" r:id="rId2"/>
    <p:sldId id="282" r:id="rId3"/>
    <p:sldId id="257" r:id="rId4"/>
    <p:sldId id="258" r:id="rId5"/>
    <p:sldId id="260" r:id="rId6"/>
    <p:sldId id="269" r:id="rId7"/>
    <p:sldId id="270" r:id="rId8"/>
    <p:sldId id="281" r:id="rId9"/>
    <p:sldId id="274" r:id="rId10"/>
    <p:sldId id="266" r:id="rId11"/>
    <p:sldId id="286" r:id="rId12"/>
    <p:sldId id="256" r:id="rId13"/>
    <p:sldId id="273" r:id="rId14"/>
    <p:sldId id="261" r:id="rId15"/>
    <p:sldId id="277" r:id="rId16"/>
    <p:sldId id="275" r:id="rId17"/>
    <p:sldId id="284" r:id="rId18"/>
    <p:sldId id="285" r:id="rId19"/>
    <p:sldId id="278" r:id="rId20"/>
    <p:sldId id="268" r:id="rId21"/>
    <p:sldId id="271" r:id="rId22"/>
    <p:sldId id="272" r:id="rId23"/>
    <p:sldId id="267" r:id="rId24"/>
    <p:sldId id="283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FF"/>
    <a:srgbClr val="008000"/>
    <a:srgbClr val="002060"/>
    <a:srgbClr val="9CFAB2"/>
    <a:srgbClr val="006600"/>
    <a:srgbClr val="421C5E"/>
    <a:srgbClr val="512373"/>
    <a:srgbClr val="0099FF"/>
    <a:srgbClr val="A5E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A0812-A5F4-4150-A719-5E6400DC17CC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295D8-92D9-48BB-8BDE-1F29FC3D3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222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80215D0-5D7C-4487-B24A-14843D1AFA14}" type="slidenum">
              <a:rPr lang="ru-RU" altLang="ru-RU">
                <a:latin typeface="Calibri" panose="020F0502020204030204" pitchFamily="34" charset="0"/>
              </a:rPr>
              <a:pPr/>
              <a:t>13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913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C5C1D-B3C7-400D-99BA-903BDFD2D6F1}" type="datetimeFigureOut">
              <a:rPr lang="ru-RU" smtClean="0"/>
              <a:pPr/>
              <a:t>29.04.2025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CC6E0E-8DFA-48D2-9ADF-54B07B30AF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C5C1D-B3C7-400D-99BA-903BDFD2D6F1}" type="datetimeFigureOut">
              <a:rPr lang="ru-RU" smtClean="0"/>
              <a:pPr/>
              <a:t>29.04.2025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CC6E0E-8DFA-48D2-9ADF-54B07B30AF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C5C1D-B3C7-400D-99BA-903BDFD2D6F1}" type="datetimeFigureOut">
              <a:rPr lang="ru-RU" smtClean="0"/>
              <a:pPr/>
              <a:t>29.04.2025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CC6E0E-8DFA-48D2-9ADF-54B07B30AF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C5C1D-B3C7-400D-99BA-903BDFD2D6F1}" type="datetimeFigureOut">
              <a:rPr lang="ru-RU" smtClean="0"/>
              <a:pPr/>
              <a:t>29.04.2025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CC6E0E-8DFA-48D2-9ADF-54B07B30AF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C5C1D-B3C7-400D-99BA-903BDFD2D6F1}" type="datetimeFigureOut">
              <a:rPr lang="ru-RU" smtClean="0"/>
              <a:pPr/>
              <a:t>29.04.2025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CC6E0E-8DFA-48D2-9ADF-54B07B30AF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C5C1D-B3C7-400D-99BA-903BDFD2D6F1}" type="datetimeFigureOut">
              <a:rPr lang="ru-RU" smtClean="0"/>
              <a:pPr/>
              <a:t>29.04.2025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CC6E0E-8DFA-48D2-9ADF-54B07B30AF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C5C1D-B3C7-400D-99BA-903BDFD2D6F1}" type="datetimeFigureOut">
              <a:rPr lang="ru-RU" smtClean="0"/>
              <a:pPr/>
              <a:t>29.04.2025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CC6E0E-8DFA-48D2-9ADF-54B07B30AF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C5C1D-B3C7-400D-99BA-903BDFD2D6F1}" type="datetimeFigureOut">
              <a:rPr lang="ru-RU" smtClean="0"/>
              <a:pPr/>
              <a:t>29.04.2025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CC6E0E-8DFA-48D2-9ADF-54B07B30AF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C5C1D-B3C7-400D-99BA-903BDFD2D6F1}" type="datetimeFigureOut">
              <a:rPr lang="ru-RU" smtClean="0"/>
              <a:pPr/>
              <a:t>29.04.2025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CC6E0E-8DFA-48D2-9ADF-54B07B30AF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C5C1D-B3C7-400D-99BA-903BDFD2D6F1}" type="datetimeFigureOut">
              <a:rPr lang="ru-RU" smtClean="0"/>
              <a:pPr/>
              <a:t>29.04.2025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CC6E0E-8DFA-48D2-9ADF-54B07B30AF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522000" y="459000"/>
            <a:ext cx="8100000" cy="5940000"/>
          </a:xfrm>
          <a:prstGeom prst="roundRect">
            <a:avLst>
              <a:gd name="adj" fmla="val 3630"/>
            </a:avLst>
          </a:prstGeom>
          <a:solidFill>
            <a:srgbClr val="DFF7FD"/>
          </a:solidFill>
          <a:ln w="508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&amp;Kcy;&amp;acy;&amp;rcy;&amp;tcy;&amp;icy;&amp;ncy;&amp;kcy;&amp;icy; &amp;pcy;&amp;ocy; &amp;zcy;&amp;acy;&amp;pcy;&amp;rcy;&amp;ocy;&amp;scy;&amp;ucy; &amp;dcy;&amp;iecy;&amp;tcy;&amp;icy; &amp;ncy;&amp;acy; &amp;ucy;&amp;rcy;&amp;ocy;&amp;kcy;&amp;iecy; &amp;kcy;&amp;acy;&amp;rcy;&amp;tcy;&amp;icy;&amp;ncy;&amp;kcy;&amp;acy; 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3018" y="620688"/>
            <a:ext cx="699135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rgbClr val="008000"/>
                </a:solidFill>
                <a:latin typeface="Georgia" pitchFamily="18" charset="0"/>
              </a:rPr>
              <a:t>Квадратный метр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Задачи урока: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3" y="1988840"/>
            <a:ext cx="7344817" cy="40939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Arial Black" panose="020B0A04020102020204" pitchFamily="34" charset="0"/>
              </a:rPr>
              <a:t>1. Познакомиться с….</a:t>
            </a:r>
          </a:p>
          <a:p>
            <a:pPr marL="0" indent="0">
              <a:buNone/>
            </a:pPr>
            <a:r>
              <a:rPr lang="ru-RU" sz="2800" dirty="0">
                <a:latin typeface="Arial Black" panose="020B0A04020102020204" pitchFamily="34" charset="0"/>
              </a:rPr>
              <a:t>2. Узнать как он связан с…</a:t>
            </a:r>
          </a:p>
          <a:p>
            <a:pPr marL="0" indent="0">
              <a:buNone/>
            </a:pPr>
            <a:r>
              <a:rPr lang="ru-RU" sz="2800" dirty="0">
                <a:latin typeface="Arial Black" panose="020B0A04020102020204" pitchFamily="34" charset="0"/>
              </a:rPr>
              <a:t>3. Учиться решать задачи с…</a:t>
            </a:r>
          </a:p>
        </p:txBody>
      </p:sp>
    </p:spTree>
    <p:extLst>
      <p:ext uri="{BB962C8B-B14F-4D97-AF65-F5344CB8AC3E}">
        <p14:creationId xmlns:p14="http://schemas.microsoft.com/office/powerpoint/2010/main" val="4276812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600" b="1" dirty="0">
                <a:solidFill>
                  <a:srgbClr val="006600"/>
                </a:solidFill>
                <a:latin typeface="Georgia" pitchFamily="18" charset="0"/>
              </a:rPr>
              <a:t>Квадратный метр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1521309" y="836712"/>
            <a:ext cx="6101382" cy="5172075"/>
            <a:chOff x="1115616" y="842963"/>
            <a:chExt cx="6101382" cy="5172075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195736" y="842963"/>
              <a:ext cx="5021262" cy="5172075"/>
            </a:xfrm>
            <a:prstGeom prst="rect">
              <a:avLst/>
            </a:prstGeom>
            <a:solidFill>
              <a:srgbClr val="9CFAB2"/>
            </a:solidFill>
            <a:ln w="57150"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000" b="1" dirty="0">
                  <a:solidFill>
                    <a:srgbClr val="C00000"/>
                  </a:solidFill>
                  <a:cs typeface="Times New Roman" panose="02020603050405020304" pitchFamily="18" charset="0"/>
                </a:rPr>
                <a:t>1 м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292080" y="2780928"/>
              <a:ext cx="47000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b="1" dirty="0">
                  <a:solidFill>
                    <a:srgbClr val="C00000"/>
                  </a:solidFill>
                </a:rPr>
                <a:t>2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15616" y="2996952"/>
              <a:ext cx="100059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b="1" dirty="0">
                  <a:solidFill>
                    <a:srgbClr val="C00000"/>
                  </a:solidFill>
                </a:rPr>
                <a:t>1 м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342" y="1384697"/>
            <a:ext cx="3671293" cy="4013405"/>
          </a:xfrm>
          <a:prstGeom prst="rect">
            <a:avLst/>
          </a:prstGeom>
          <a:ln w="5715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35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370410" y="1384698"/>
            <a:ext cx="0" cy="403979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42938" y="2546747"/>
            <a:ext cx="3670697" cy="2262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42938" y="2962275"/>
            <a:ext cx="3670697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846" name="TextBox 18"/>
          <p:cNvSpPr txBox="1">
            <a:spLocks noChangeArrowheads="1"/>
          </p:cNvSpPr>
          <p:nvPr/>
        </p:nvSpPr>
        <p:spPr bwMode="auto">
          <a:xfrm>
            <a:off x="2076450" y="1016794"/>
            <a:ext cx="68961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2100" b="1">
                <a:solidFill>
                  <a:srgbClr val="FF0000"/>
                </a:solidFill>
              </a:rPr>
              <a:t>1 м</a:t>
            </a:r>
          </a:p>
        </p:txBody>
      </p:sp>
      <p:sp>
        <p:nvSpPr>
          <p:cNvPr id="35847" name="TextBox 39"/>
          <p:cNvSpPr txBox="1">
            <a:spLocks noChangeArrowheads="1"/>
          </p:cNvSpPr>
          <p:nvPr/>
        </p:nvSpPr>
        <p:spPr bwMode="auto">
          <a:xfrm>
            <a:off x="4316016" y="2153841"/>
            <a:ext cx="78098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2100" b="1" dirty="0">
                <a:solidFill>
                  <a:srgbClr val="FF0000"/>
                </a:solidFill>
              </a:rPr>
              <a:t>  1м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034779" y="2811066"/>
            <a:ext cx="83708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3300" b="1">
                <a:solidFill>
                  <a:srgbClr val="FF0000"/>
                </a:solidFill>
              </a:rPr>
              <a:t>1м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742010" y="2639616"/>
            <a:ext cx="4042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24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316016" y="2897981"/>
            <a:ext cx="245131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3000" b="1">
                <a:solidFill>
                  <a:srgbClr val="FF0000"/>
                </a:solidFill>
              </a:rPr>
              <a:t>  = 100 дм</a:t>
            </a: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6547247" y="2707481"/>
            <a:ext cx="37542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2100" b="1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1008460" y="1384698"/>
            <a:ext cx="0" cy="403979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738313" y="1384698"/>
            <a:ext cx="0" cy="403979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2096691" y="1409700"/>
            <a:ext cx="0" cy="4039791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190875" y="1396603"/>
            <a:ext cx="0" cy="401478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2480072" y="1409700"/>
            <a:ext cx="0" cy="401478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844404" y="1409700"/>
            <a:ext cx="0" cy="401478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574256" y="1409700"/>
            <a:ext cx="0" cy="4039791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3929063" y="1396604"/>
            <a:ext cx="0" cy="403979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642938" y="1791891"/>
            <a:ext cx="3670697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642938" y="2153841"/>
            <a:ext cx="3670697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2" idx="3"/>
          </p:cNvCxnSpPr>
          <p:nvPr/>
        </p:nvCxnSpPr>
        <p:spPr>
          <a:xfrm flipH="1" flipV="1">
            <a:off x="641153" y="3385948"/>
            <a:ext cx="3672482" cy="545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H="1">
            <a:off x="642938" y="3852863"/>
            <a:ext cx="3670697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H="1">
            <a:off x="642938" y="4266010"/>
            <a:ext cx="3670697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H="1">
            <a:off x="642937" y="4689872"/>
            <a:ext cx="3673079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flipH="1">
            <a:off x="642938" y="5076825"/>
            <a:ext cx="3670697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519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006600"/>
                </a:solidFill>
                <a:latin typeface="Georgia" pitchFamily="18" charset="0"/>
              </a:rPr>
              <a:t>Запомни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55974" y="1556792"/>
            <a:ext cx="2664296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1м  = 100 дм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80112" y="148478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1484784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2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1830" y="4756454"/>
            <a:ext cx="1274174" cy="135342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464" b="53360"/>
          <a:stretch/>
        </p:blipFill>
        <p:spPr>
          <a:xfrm>
            <a:off x="656692" y="1390290"/>
            <a:ext cx="7830616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829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327994"/>
            <a:ext cx="72728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1. Какая фигура пола?</a:t>
            </a:r>
          </a:p>
          <a:p>
            <a:r>
              <a:rPr lang="ru-RU" sz="2800" dirty="0"/>
              <a:t>2. Как найти площадь прямоугольника?</a:t>
            </a:r>
          </a:p>
          <a:p>
            <a:r>
              <a:rPr lang="ru-RU" sz="2800" dirty="0"/>
              <a:t>3. Измерьте длину пола классной комнаты.</a:t>
            </a:r>
          </a:p>
          <a:p>
            <a:r>
              <a:rPr lang="ru-RU" sz="2800" dirty="0"/>
              <a:t>4. Измерьте ширину пола классной комнаты.</a:t>
            </a:r>
          </a:p>
          <a:p>
            <a:r>
              <a:rPr lang="ru-RU" sz="2800" dirty="0"/>
              <a:t>5. Найдите площадь пола классной комнаты.</a:t>
            </a:r>
          </a:p>
          <a:p>
            <a:r>
              <a:rPr lang="ru-RU" sz="2800" dirty="0"/>
              <a:t>6. Запиши вычисления в тетрадь.</a:t>
            </a:r>
          </a:p>
        </p:txBody>
      </p:sp>
    </p:spTree>
    <p:extLst>
      <p:ext uri="{BB962C8B-B14F-4D97-AF65-F5344CB8AC3E}">
        <p14:creationId xmlns:p14="http://schemas.microsoft.com/office/powerpoint/2010/main" val="1627187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567" t="41856" r="-227" b="7917"/>
          <a:stretch/>
        </p:blipFill>
        <p:spPr>
          <a:xfrm>
            <a:off x="611560" y="2060848"/>
            <a:ext cx="7920880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489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340768"/>
            <a:ext cx="74168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/>
          </a:p>
          <a:p>
            <a:r>
              <a:rPr lang="ru-RU" sz="2800" dirty="0"/>
              <a:t>1. Изобразите план своего класса в тетради,</a:t>
            </a:r>
          </a:p>
          <a:p>
            <a:r>
              <a:rPr lang="ru-RU" sz="2800" dirty="0"/>
              <a:t> приняв 1 клетку за 1 м2.</a:t>
            </a:r>
          </a:p>
        </p:txBody>
      </p:sp>
    </p:spTree>
    <p:extLst>
      <p:ext uri="{BB962C8B-B14F-4D97-AF65-F5344CB8AC3E}">
        <p14:creationId xmlns:p14="http://schemas.microsoft.com/office/powerpoint/2010/main" val="33649301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51"/>
          <p:cNvGraphicFramePr>
            <a:graphicFrameLocks/>
          </p:cNvGraphicFramePr>
          <p:nvPr/>
        </p:nvGraphicFramePr>
        <p:xfrm>
          <a:off x="642938" y="1785938"/>
          <a:ext cx="4341812" cy="2635252"/>
        </p:xfrm>
        <a:graphic>
          <a:graphicData uri="http://schemas.openxmlformats.org/drawingml/2006/table">
            <a:tbl>
              <a:tblPr/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10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39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9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42910" y="428604"/>
            <a:ext cx="6663876" cy="107721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  <a:t>Как разместить площадь пола </a:t>
            </a:r>
          </a:p>
          <a:p>
            <a:pPr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  <a:t>класса на тетрадном листе?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39437" y="2175023"/>
            <a:ext cx="239520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1 </a:t>
            </a:r>
            <a:r>
              <a:rPr lang="ru-RU" sz="2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клетка=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 1кв.м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29256" y="3429000"/>
            <a:ext cx="30155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  <a:cs typeface="Arial" charset="0"/>
              </a:rPr>
              <a:t>S </a:t>
            </a: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  <a:cs typeface="Arial" charset="0"/>
              </a:rPr>
              <a:t>= а </a:t>
            </a:r>
            <a:r>
              <a:rPr lang="ru-RU" sz="5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  <a:cs typeface="Arial" charset="0"/>
              </a:rPr>
              <a:t>х</a:t>
            </a: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  <a:cs typeface="Arial" charset="0"/>
              </a:rPr>
              <a:t> в</a:t>
            </a:r>
          </a:p>
        </p:txBody>
      </p:sp>
    </p:spTree>
    <p:extLst>
      <p:ext uri="{BB962C8B-B14F-4D97-AF65-F5344CB8AC3E}">
        <p14:creationId xmlns:p14="http://schemas.microsoft.com/office/powerpoint/2010/main" val="134238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395/0004d20c-3a8ab74b/img1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650539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955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362263"/>
              </p:ext>
            </p:extLst>
          </p:nvPr>
        </p:nvGraphicFramePr>
        <p:xfrm>
          <a:off x="709227" y="1171575"/>
          <a:ext cx="6136488" cy="50748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091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240092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79" marR="68579" marT="34289" marB="34289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79" marR="68579" marT="34289" marB="34289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15337" y="2276872"/>
            <a:ext cx="2340769" cy="163406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</a:t>
            </a:r>
          </a:p>
        </p:txBody>
      </p:sp>
      <p:pic>
        <p:nvPicPr>
          <p:cNvPr id="11" name="Прямоугольник 1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013" y="2037204"/>
            <a:ext cx="3161805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779912" y="4581128"/>
            <a:ext cx="2666499" cy="55273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ОГОРОД</a:t>
            </a:r>
          </a:p>
        </p:txBody>
      </p:sp>
      <p:sp>
        <p:nvSpPr>
          <p:cNvPr id="40309" name="TextBox 1"/>
          <p:cNvSpPr txBox="1">
            <a:spLocks noChangeArrowheads="1"/>
          </p:cNvSpPr>
          <p:nvPr/>
        </p:nvSpPr>
        <p:spPr bwMode="auto">
          <a:xfrm>
            <a:off x="402432" y="1309687"/>
            <a:ext cx="370716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21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На плане  1 клетка =1м</a:t>
            </a:r>
          </a:p>
        </p:txBody>
      </p:sp>
      <p:sp>
        <p:nvSpPr>
          <p:cNvPr id="40310" name="TextBox 2"/>
          <p:cNvSpPr txBox="1">
            <a:spLocks noChangeArrowheads="1"/>
          </p:cNvSpPr>
          <p:nvPr/>
        </p:nvSpPr>
        <p:spPr bwMode="auto">
          <a:xfrm>
            <a:off x="3207544" y="1228725"/>
            <a:ext cx="96051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1350" b="1" dirty="0">
                <a:solidFill>
                  <a:srgbClr val="C00000"/>
                </a:solidFill>
              </a:rPr>
              <a:t>           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24328" y="764704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С.70</a:t>
            </a:r>
          </a:p>
        </p:txBody>
      </p:sp>
    </p:spTree>
    <p:extLst>
      <p:ext uri="{BB962C8B-B14F-4D97-AF65-F5344CB8AC3E}">
        <p14:creationId xmlns:p14="http://schemas.microsoft.com/office/powerpoint/2010/main" val="42327010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71472" y="428604"/>
            <a:ext cx="70009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Лежит на полу, мягкий, пушистый, но не кот. 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0" y="1928802"/>
            <a:ext cx="9358346" cy="3763440"/>
            <a:chOff x="0" y="1928802"/>
            <a:chExt cx="9358346" cy="3763440"/>
          </a:xfrm>
        </p:grpSpPr>
        <p:sp>
          <p:nvSpPr>
            <p:cNvPr id="8" name="TextBox 7"/>
            <p:cNvSpPr txBox="1"/>
            <p:nvPr/>
          </p:nvSpPr>
          <p:spPr>
            <a:xfrm>
              <a:off x="2857488" y="1928802"/>
              <a:ext cx="37283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Самостоятельная работа.</a:t>
              </a:r>
            </a:p>
          </p:txBody>
        </p:sp>
        <p:grpSp>
          <p:nvGrpSpPr>
            <p:cNvPr id="19" name="Группа 18"/>
            <p:cNvGrpSpPr/>
            <p:nvPr/>
          </p:nvGrpSpPr>
          <p:grpSpPr>
            <a:xfrm>
              <a:off x="0" y="2684972"/>
              <a:ext cx="9358346" cy="3007270"/>
              <a:chOff x="0" y="2684972"/>
              <a:chExt cx="9358346" cy="3007270"/>
            </a:xfrm>
          </p:grpSpPr>
          <p:grpSp>
            <p:nvGrpSpPr>
              <p:cNvPr id="15" name="Группа 14"/>
              <p:cNvGrpSpPr/>
              <p:nvPr/>
            </p:nvGrpSpPr>
            <p:grpSpPr>
              <a:xfrm>
                <a:off x="0" y="2684972"/>
                <a:ext cx="9358346" cy="2958606"/>
                <a:chOff x="0" y="2684972"/>
                <a:chExt cx="9358346" cy="2958606"/>
              </a:xfrm>
            </p:grpSpPr>
            <p:sp>
              <p:nvSpPr>
                <p:cNvPr id="17410" name="Rectangle 2"/>
                <p:cNvSpPr>
                  <a:spLocks noChangeArrowheads="1"/>
                </p:cNvSpPr>
                <p:nvPr/>
              </p:nvSpPr>
              <p:spPr bwMode="auto">
                <a:xfrm>
                  <a:off x="0" y="2684972"/>
                  <a:ext cx="9358346" cy="10772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3200" b="1" i="0" u="none" strike="noStrike" cap="none" normalizeH="0" baseline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latin typeface="Times New Roman" pitchFamily="18" charset="0"/>
                      <a:ea typeface="Times New Roman" pitchFamily="18" charset="0"/>
                      <a:cs typeface="Times New Roman" pitchFamily="18" charset="0"/>
                    </a:rPr>
                    <a:t>Найти </a:t>
                  </a:r>
                  <a:r>
                    <a:rPr kumimoji="0" lang="en-US" sz="3200" b="1" i="1" u="none" strike="noStrike" cap="none" normalizeH="0" baseline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latin typeface="Times New Roman" pitchFamily="18" charset="0"/>
                      <a:ea typeface="Times New Roman" pitchFamily="18" charset="0"/>
                      <a:cs typeface="Times New Roman" pitchFamily="18" charset="0"/>
                    </a:rPr>
                    <a:t>S</a:t>
                  </a:r>
                  <a:r>
                    <a:rPr kumimoji="0" lang="ru-RU" sz="3200" b="1" i="0" u="none" strike="noStrike" cap="none" normalizeH="0" baseline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latin typeface="Times New Roman" pitchFamily="18" charset="0"/>
                      <a:ea typeface="Times New Roman" pitchFamily="18" charset="0"/>
                      <a:cs typeface="Times New Roman" pitchFamily="18" charset="0"/>
                    </a:rPr>
                    <a:t> этих ковров.</a:t>
                  </a:r>
                </a:p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3200" b="1" i="0" u="none" strike="noStrike" cap="none" normalizeH="0" baseline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latin typeface="Times New Roman" pitchFamily="18" charset="0"/>
                      <a:ea typeface="Times New Roman" pitchFamily="18" charset="0"/>
                      <a:cs typeface="Times New Roman" pitchFamily="18" charset="0"/>
                    </a:rPr>
                    <a:t>I </a:t>
                  </a:r>
                  <a:r>
                    <a:rPr kumimoji="0" lang="ru-RU" sz="3200" b="1" i="0" u="none" strike="noStrike" cap="none" normalizeH="0" baseline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latin typeface="Times New Roman" pitchFamily="18" charset="0"/>
                      <a:ea typeface="Times New Roman" pitchFamily="18" charset="0"/>
                      <a:cs typeface="Times New Roman" pitchFamily="18" charset="0"/>
                    </a:rPr>
                    <a:t>вариант 				</a:t>
                  </a:r>
                  <a:r>
                    <a:rPr kumimoji="0" lang="en-US" sz="3200" b="1" i="0" u="none" strike="noStrike" cap="none" normalizeH="0" baseline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latin typeface="Times New Roman" pitchFamily="18" charset="0"/>
                      <a:ea typeface="Times New Roman" pitchFamily="18" charset="0"/>
                      <a:cs typeface="Times New Roman" pitchFamily="18" charset="0"/>
                    </a:rPr>
                    <a:t>II</a:t>
                  </a:r>
                  <a:r>
                    <a:rPr kumimoji="0" lang="ru-RU" sz="3200" b="1" i="0" u="none" strike="noStrike" cap="none" normalizeH="0" baseline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latin typeface="Times New Roman" pitchFamily="18" charset="0"/>
                      <a:ea typeface="Times New Roman" pitchFamily="18" charset="0"/>
                      <a:cs typeface="Times New Roman" pitchFamily="18" charset="0"/>
                    </a:rPr>
                    <a:t> вариант</a:t>
                  </a:r>
                  <a:endParaRPr kumimoji="0" lang="ru-RU" sz="4000" b="1" i="0" u="none" strike="noStrike" cap="none" normalizeH="0" baseline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7411" name="Text Box 3"/>
                <p:cNvSpPr txBox="1">
                  <a:spLocks noChangeArrowheads="1"/>
                </p:cNvSpPr>
                <p:nvPr/>
              </p:nvSpPr>
              <p:spPr bwMode="auto">
                <a:xfrm>
                  <a:off x="785786" y="4429132"/>
                  <a:ext cx="2786082" cy="121444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1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</a:rPr>
                    <a:t> </a:t>
                  </a:r>
                </a:p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1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</a:rPr>
                    <a:t> </a:t>
                  </a:r>
                  <a:endParaRPr kumimoji="0" lang="ru-RU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7412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5857884" y="4214818"/>
                  <a:ext cx="2071702" cy="142876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1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</a:rPr>
                    <a:t> </a:t>
                  </a:r>
                </a:p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1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</a:rPr>
                    <a:t> </a:t>
                  </a:r>
                  <a:endParaRPr kumimoji="0" lang="ru-RU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1857356" y="4000504"/>
                  <a:ext cx="62549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rPr>
                    <a:t>5 м</a:t>
                  </a: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3571868" y="4857760"/>
                  <a:ext cx="62549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2400" b="1" dirty="0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rPr>
                    <a:t>2 м</a:t>
                  </a: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6572264" y="3786190"/>
                  <a:ext cx="62549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rPr>
                    <a:t>4 м</a:t>
                  </a: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7929586" y="4714884"/>
                  <a:ext cx="62549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rPr>
                    <a:t>3 м</a:t>
                  </a:r>
                </a:p>
              </p:txBody>
            </p:sp>
          </p:grpSp>
          <p:pic>
            <p:nvPicPr>
              <p:cNvPr id="16" name="Picture 10" descr="C:\Documents and Settings\Admin\Local Settings\Temporary Internet Files\Content.IE5\B7JOUMVC\MC900192445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85786" y="4429132"/>
                <a:ext cx="2857520" cy="1263110"/>
              </a:xfrm>
              <a:prstGeom prst="rect">
                <a:avLst/>
              </a:prstGeom>
              <a:noFill/>
            </p:spPr>
          </p:pic>
          <p:pic>
            <p:nvPicPr>
              <p:cNvPr id="17" name="Picture 9" descr="C:\Documents and Settings\Admin\Local Settings\Temporary Internet Files\Content.IE5\Z2RT1TCL\MC900192355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857884" y="4143380"/>
                <a:ext cx="2104981" cy="1472527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18" name="Picture 8" descr="C:\Documents and Settings\Admin\Local Settings\Temporary Internet Files\Content.IE5\XWK508X7\MC90021592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785794"/>
            <a:ext cx="2160320" cy="10842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39871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0" y="642918"/>
            <a:ext cx="1619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Проверка.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2071670" y="3714752"/>
            <a:ext cx="44291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428728" y="1500174"/>
            <a:ext cx="16113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вариант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1500174"/>
            <a:ext cx="1654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вариант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2357430"/>
            <a:ext cx="256833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Длина =  5 м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Ширина =  2 м</a:t>
            </a:r>
          </a:p>
          <a:p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 =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lang="ru-RU" sz="2800" b="1" baseline="30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2066" y="2357430"/>
            <a:ext cx="256833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Длина =  4 м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Ширина =  3 м</a:t>
            </a:r>
          </a:p>
          <a:p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 =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lang="ru-RU" sz="2800" b="1" baseline="30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2" y="4143380"/>
            <a:ext cx="2507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 =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·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 2 = 10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lang="ru-RU" sz="2800" b="1" baseline="30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2066" y="4071942"/>
            <a:ext cx="2507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 =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·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 3 = 12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lang="ru-RU" sz="2800" b="1" baseline="30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0" y="4929198"/>
            <a:ext cx="4932040" cy="461665"/>
            <a:chOff x="-488596" y="4929198"/>
            <a:chExt cx="5622482" cy="461665"/>
          </a:xfrm>
        </p:grpSpPr>
        <p:sp>
          <p:nvSpPr>
            <p:cNvPr id="12" name="TextBox 11"/>
            <p:cNvSpPr txBox="1"/>
            <p:nvPr/>
          </p:nvSpPr>
          <p:spPr>
            <a:xfrm>
              <a:off x="-488596" y="4929198"/>
              <a:ext cx="56224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>
                  <a:solidFill>
                    <a:srgbClr val="002060"/>
                  </a:solidFill>
                  <a:latin typeface="Times New Roman"/>
                  <a:ea typeface="Times New Roman"/>
                </a:rPr>
                <a:t>      Ответ: площадь ковра 10</a:t>
              </a:r>
              <a:r>
                <a:rPr lang="ru-RU" sz="24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b="1" dirty="0">
                  <a:solidFill>
                    <a:srgbClr val="00206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м</a:t>
              </a:r>
              <a:r>
                <a:rPr lang="ru-RU" sz="2400" b="1" baseline="30000" dirty="0">
                  <a:solidFill>
                    <a:srgbClr val="00206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</a:t>
              </a:r>
              <a:endParaRPr lang="ru-RU" sz="2400" dirty="0">
                <a:solidFill>
                  <a:srgbClr val="00206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28926" y="4929198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/>
                <a:t>.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500562" y="4929198"/>
            <a:ext cx="4071934" cy="461665"/>
            <a:chOff x="-71438" y="4857760"/>
            <a:chExt cx="4071934" cy="461665"/>
          </a:xfrm>
        </p:grpSpPr>
        <p:sp>
          <p:nvSpPr>
            <p:cNvPr id="16" name="TextBox 15"/>
            <p:cNvSpPr txBox="1"/>
            <p:nvPr/>
          </p:nvSpPr>
          <p:spPr>
            <a:xfrm>
              <a:off x="-71438" y="4857760"/>
              <a:ext cx="40719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>
                  <a:solidFill>
                    <a:srgbClr val="002060"/>
                  </a:solidFill>
                  <a:latin typeface="Times New Roman"/>
                  <a:ea typeface="Times New Roman"/>
                </a:rPr>
                <a:t> Ответ: площадь ковра 12</a:t>
              </a:r>
              <a:r>
                <a:rPr lang="ru-RU" sz="2400" b="1" dirty="0">
                  <a:solidFill>
                    <a:srgbClr val="00206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м</a:t>
              </a:r>
              <a:r>
                <a:rPr lang="ru-RU" sz="2400" b="1" baseline="30000" dirty="0">
                  <a:solidFill>
                    <a:srgbClr val="00206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</a:t>
              </a:r>
              <a:endParaRPr lang="ru-RU" sz="2400" dirty="0">
                <a:solidFill>
                  <a:srgbClr val="00206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28926" y="4929198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/>
                <a:t>.</a:t>
              </a:r>
            </a:p>
          </p:txBody>
        </p:sp>
      </p:grpSp>
      <p:pic>
        <p:nvPicPr>
          <p:cNvPr id="22" name="Picture 10" descr="C:\Documents and Settings\Admin\Local Settings\Temporary Internet Files\Content.IE5\B7JOUMVC\MC90019244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5715016"/>
            <a:ext cx="1616134" cy="714380"/>
          </a:xfrm>
          <a:prstGeom prst="rect">
            <a:avLst/>
          </a:prstGeom>
          <a:noFill/>
        </p:spPr>
      </p:pic>
      <p:pic>
        <p:nvPicPr>
          <p:cNvPr id="23" name="Picture 9" descr="C:\Documents and Settings\Admin\Local Settings\Temporary Internet Files\Content.IE5\Z2RT1TCL\MC90019235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5572140"/>
            <a:ext cx="1271618" cy="8895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21671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4983" y="2839641"/>
            <a:ext cx="8096250" cy="2354491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Удобно вычислять площадь стадиона  в ________,</a:t>
            </a:r>
          </a:p>
          <a:p>
            <a:pPr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книги в _______,  площадь стола в ______, площадь  классной комнаты  в ______, площадь экрана компьютера в _________, площадь садового участка в ________, площадь классной доски в _______,площадь  тетради в _________.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7076" y="1824861"/>
            <a:ext cx="1153716" cy="64633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18635" y="1831182"/>
            <a:ext cx="1153715" cy="64633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69194" y="1843088"/>
            <a:ext cx="1154906" cy="64633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</a:p>
        </p:txBody>
      </p:sp>
      <p:sp>
        <p:nvSpPr>
          <p:cNvPr id="43015" name="TextBox 12"/>
          <p:cNvSpPr txBox="1">
            <a:spLocks noChangeArrowheads="1"/>
          </p:cNvSpPr>
          <p:nvPr/>
        </p:nvSpPr>
        <p:spPr bwMode="auto">
          <a:xfrm>
            <a:off x="2451497" y="1108472"/>
            <a:ext cx="3812262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33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площади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55395" y="1817607"/>
            <a:ext cx="30809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135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869281" y="1831181"/>
            <a:ext cx="30809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1350" b="1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979444" y="1831181"/>
            <a:ext cx="30809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1350" b="1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438900" y="2809876"/>
            <a:ext cx="40427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27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244453" y="3189685"/>
            <a:ext cx="55816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27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617494" y="3189685"/>
            <a:ext cx="58060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27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211116" y="3549254"/>
            <a:ext cx="184731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ru-RU" altLang="ru-RU" sz="27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898998" y="4306892"/>
            <a:ext cx="40427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573150" y="3917535"/>
            <a:ext cx="58060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27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endParaRPr lang="ru-RU" altLang="ru-RU" sz="27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677888" y="4314757"/>
            <a:ext cx="58060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27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endParaRPr lang="ru-RU" altLang="ru-RU" sz="27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150571" y="4658917"/>
            <a:ext cx="331178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662737" y="2809875"/>
            <a:ext cx="30809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1350" b="1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7019925" y="3199210"/>
            <a:ext cx="30809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1350" b="1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3627835" y="3190875"/>
            <a:ext cx="30809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1350" b="1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999709" y="3927284"/>
            <a:ext cx="30809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135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169194" y="4340975"/>
            <a:ext cx="520349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135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6104447" y="4299068"/>
            <a:ext cx="30809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135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2555356" y="4665047"/>
            <a:ext cx="30809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1350" b="1" dirty="0">
                <a:solidFill>
                  <a:srgbClr val="C00000"/>
                </a:solidFill>
              </a:rPr>
              <a:t>2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338" y="3558876"/>
            <a:ext cx="620372" cy="6221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9255" y="3549254"/>
            <a:ext cx="324416" cy="36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1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3866E-6 -4.81481E-6 L 0.18352 -4.8148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76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2666E-6 -3.7037E-6 L 0.19082 -0.0020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4100" y="-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0135E-6 0 L -0.17506 0.0020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6000" y="93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6155E-7 -3.7037E-6 L -0.18573 0.004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9300" y="208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4 -0.00024 L 0.17155 -0.000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950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28348E-6 2.96296E-6 L 0.18469 -0.0020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2800" y="-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4" grpId="0"/>
      <p:bldP spid="15" grpId="0"/>
      <p:bldP spid="17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8" grpId="0"/>
      <p:bldP spid="29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ea typeface="Calibri"/>
                <a:cs typeface="Times New Roman"/>
              </a:rPr>
              <a:t>Оцени свою работу на уроке.</a:t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" t="17983" r="1039"/>
          <a:stretch/>
        </p:blipFill>
        <p:spPr>
          <a:xfrm>
            <a:off x="899592" y="1432254"/>
            <a:ext cx="7551499" cy="469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8630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46088" y="444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Домашнее  задание</a:t>
            </a: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480175"/>
          </a:xfrm>
          <a:prstGeom prst="rect">
            <a:avLst/>
          </a:prstGeom>
          <a:noFill/>
          <a:ln w="38100">
            <a:solidFill>
              <a:srgbClr val="99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0484" name="Picture 8" descr="BRD3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908050"/>
            <a:ext cx="4500563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7675" y="4438650"/>
            <a:ext cx="3240088" cy="1295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Страница  71,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№ 4, № 7.</a:t>
            </a:r>
            <a:endParaRPr lang="ru-RU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5028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6600"/>
                </a:solidFill>
                <a:latin typeface="Georgia" pitchFamily="18" charset="0"/>
              </a:rPr>
              <a:t>Сосчитайте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2338" y="1530350"/>
            <a:ext cx="2144712" cy="828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9350" y="2360613"/>
            <a:ext cx="1692275" cy="8318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9350" y="3192463"/>
            <a:ext cx="1692275" cy="8302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:4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9350" y="4022725"/>
            <a:ext cx="1692275" cy="8318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 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2338" y="4854575"/>
            <a:ext cx="2160000" cy="828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=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59237" y="1484784"/>
            <a:ext cx="2144712" cy="828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86249" y="2315047"/>
            <a:ext cx="1692275" cy="8318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86249" y="3146897"/>
            <a:ext cx="1692275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3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86249" y="3977159"/>
            <a:ext cx="1692275" cy="8318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59237" y="4809009"/>
            <a:ext cx="2160000" cy="828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=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96136" y="1507567"/>
            <a:ext cx="2144712" cy="828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23148" y="2337830"/>
            <a:ext cx="1692275" cy="8318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:7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23148" y="3169680"/>
            <a:ext cx="1692275" cy="8302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:5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23148" y="3999942"/>
            <a:ext cx="1692275" cy="8318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 9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96136" y="4831791"/>
            <a:ext cx="2160000" cy="828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=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979712" y="4869160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27984" y="4797152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04248" y="483025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8" name="Picture 10" descr="https://openclipart.org/image/2400px/svg_to_png/182635/cyberscooty-palm-trees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4644008" y="836712"/>
            <a:ext cx="4000344" cy="4824536"/>
          </a:xfrm>
          <a:prstGeom prst="rect">
            <a:avLst/>
          </a:prstGeom>
          <a:noFill/>
        </p:spPr>
      </p:pic>
      <p:pic>
        <p:nvPicPr>
          <p:cNvPr id="7174" name="Picture 6" descr="http://galerey-room.ru/images/071004_138552540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11560" y="1124744"/>
            <a:ext cx="2785418" cy="4515573"/>
          </a:xfrm>
          <a:prstGeom prst="rect">
            <a:avLst/>
          </a:prstGeom>
          <a:noFill/>
        </p:spPr>
      </p:pic>
      <p:pic>
        <p:nvPicPr>
          <p:cNvPr id="6147" name="Picture 3" descr="D:\Clipart\Животные\martyshka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5940152" y="3140968"/>
            <a:ext cx="2808312" cy="2808312"/>
          </a:xfrm>
          <a:prstGeom prst="rect">
            <a:avLst/>
          </a:prstGeom>
          <a:noFill/>
        </p:spPr>
      </p:pic>
      <p:pic>
        <p:nvPicPr>
          <p:cNvPr id="6148" name="Picture 4" descr="D:\Clipart\Животные\Слоненок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63688" y="836712"/>
            <a:ext cx="5148505" cy="3433050"/>
          </a:xfrm>
          <a:prstGeom prst="rect">
            <a:avLst/>
          </a:prstGeom>
          <a:noFill/>
        </p:spPr>
      </p:pic>
      <p:pic>
        <p:nvPicPr>
          <p:cNvPr id="6149" name="Picture 5" descr="D:\Clipart\Животные\Птицы\Попугай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3995936" y="4293096"/>
            <a:ext cx="1944216" cy="1944216"/>
          </a:xfrm>
          <a:prstGeom prst="rect">
            <a:avLst/>
          </a:prstGeom>
          <a:noFill/>
        </p:spPr>
      </p:pic>
      <p:pic>
        <p:nvPicPr>
          <p:cNvPr id="6146" name="Picture 2" descr="http://www.kvirc.ru/w/images/e/e8/Udav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683568" y="3356992"/>
            <a:ext cx="3278286" cy="2896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6600"/>
                </a:solidFill>
                <a:latin typeface="Georgia" pitchFamily="18" charset="0"/>
              </a:rPr>
              <a:t>Единицы длины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24128" y="3645024"/>
            <a:ext cx="18069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/>
              <a:t> </a:t>
            </a:r>
            <a:r>
              <a:rPr lang="ru-RU" sz="8000" b="1" dirty="0">
                <a:solidFill>
                  <a:srgbClr val="C00000"/>
                </a:solidFill>
              </a:rPr>
              <a:t>мм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13381" y="3645024"/>
            <a:ext cx="9172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b="1" dirty="0">
                <a:solidFill>
                  <a:srgbClr val="C00000"/>
                </a:solidFill>
              </a:rPr>
              <a:t>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5696" y="3645024"/>
            <a:ext cx="13468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b="1" dirty="0">
                <a:solidFill>
                  <a:srgbClr val="C00000"/>
                </a:solidFill>
              </a:rPr>
              <a:t>см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88024" y="4653136"/>
            <a:ext cx="1515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b="1" dirty="0">
                <a:solidFill>
                  <a:srgbClr val="C00000"/>
                </a:solidFill>
              </a:rPr>
              <a:t>дм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2688865" y="4648325"/>
            <a:ext cx="1705063" cy="1400258"/>
            <a:chOff x="4726563" y="5224389"/>
            <a:chExt cx="1705063" cy="1400258"/>
          </a:xfrm>
        </p:grpSpPr>
        <p:sp>
          <p:nvSpPr>
            <p:cNvPr id="6" name="TextBox 5"/>
            <p:cNvSpPr txBox="1"/>
            <p:nvPr/>
          </p:nvSpPr>
          <p:spPr>
            <a:xfrm>
              <a:off x="4726563" y="5301208"/>
              <a:ext cx="151515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8000" b="1" dirty="0" err="1">
                  <a:solidFill>
                    <a:srgbClr val="C00000"/>
                  </a:solidFill>
                </a:rPr>
                <a:t>дм</a:t>
              </a:r>
              <a:endParaRPr lang="ru-RU" sz="8000" b="1" dirty="0">
                <a:solidFill>
                  <a:srgbClr val="C0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61626" y="5224389"/>
              <a:ext cx="47000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b="1" dirty="0">
                  <a:solidFill>
                    <a:srgbClr val="C00000"/>
                  </a:solidFill>
                </a:rPr>
                <a:t>2</a:t>
              </a:r>
            </a:p>
          </p:txBody>
        </p:sp>
      </p:grpSp>
      <p:pic>
        <p:nvPicPr>
          <p:cNvPr id="5124" name="Picture 4" descr="http://clipartdeck.com/get.php?key=clipart%20owl%20pictures&amp;fullpic=1&amp;u=http://images.clipartdeck.com/content/uploads/ow/owl-holding-ruler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3928" y="2852936"/>
            <a:ext cx="1296144" cy="1129532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7183" y="4149080"/>
            <a:ext cx="2065636" cy="2065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7.40741E-7 L -0.53976 -0.337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0" y="-1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7.40741E-7 L 0.13906 -0.3379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0" y="-1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 L 0.00382 -0.4849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24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.29931 -0.3379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-1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99592" y="1846237"/>
            <a:ext cx="88924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 прямоугольник</a:t>
            </a:r>
            <a:r>
              <a:rPr kumimoji="0" lang="ru-RU" sz="2000" b="1" i="0" u="none" strike="noStrike" cap="none" normalizeH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со сторонами 7 см и 3 см.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Найти площадь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прямоугольника.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785918" y="3357562"/>
            <a:ext cx="5000660" cy="2500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Calibri" pitchFamily="34" charset="0"/>
              </a:rPr>
              <a:t>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Calibri" pitchFamily="34" charset="0"/>
              </a:rPr>
              <a:t>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21148" y="857232"/>
            <a:ext cx="20907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№ 1.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29058" y="2928934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7 см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16" y="4500570"/>
            <a:ext cx="76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см</a:t>
            </a:r>
          </a:p>
        </p:txBody>
      </p:sp>
      <p:pic>
        <p:nvPicPr>
          <p:cNvPr id="8" name="Picture 9" descr="C:\Documents and Settings\Admin\Local Settings\Temporary Internet Files\Content.IE5\B7JOUMVC\MC90023216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9"/>
            <a:ext cx="1500198" cy="11155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4220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786050" y="3000372"/>
            <a:ext cx="3500462" cy="31432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500034" y="1643050"/>
            <a:ext cx="82868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Чему равна площадь квадрата со стороной 5 дм 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714356"/>
            <a:ext cx="20907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№ 2.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14810" y="2500306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дм</a:t>
            </a:r>
          </a:p>
        </p:txBody>
      </p:sp>
      <p:pic>
        <p:nvPicPr>
          <p:cNvPr id="6" name="Picture 11" descr="C:\Documents and Settings\Admin\Local Settings\Temporary Internet Files\Content.IE5\TPL2TAD3\MC90023396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5000636"/>
            <a:ext cx="1428728" cy="13890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2964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arhivurokov.ru/multiurok/html/2017/01/11/s_587691696175a/526333_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21031"/>
            <a:ext cx="3333750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myslide.ru/documents_2/e4f36e22c1034f9f156076e93f7cadb1/img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434" r="5412" b="-1"/>
          <a:stretch/>
        </p:blipFill>
        <p:spPr bwMode="auto">
          <a:xfrm>
            <a:off x="4716016" y="2708920"/>
            <a:ext cx="360040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338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12776"/>
            <a:ext cx="9144000" cy="2304256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    </a:t>
            </a:r>
            <a:r>
              <a:rPr lang="ru-RU" sz="4000" dirty="0"/>
              <a:t>Что мы можем измерить с помощью 1 дм2?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536" y="476672"/>
            <a:ext cx="8519864" cy="1564400"/>
          </a:xfrm>
          <a:prstGeom prst="rect">
            <a:avLst/>
          </a:prstGeom>
        </p:spPr>
        <p:txBody>
          <a:bodyPr vert="horz" lIns="0" tIns="45720" rIns="0" bIns="0" anchor="b">
            <a:normAutofit fontScale="37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Что мы можем измерить с помощью 1 см2?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5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AutoShape 2" descr="Картинки по запросу картинка книг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Картинки по запрос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157192"/>
            <a:ext cx="2145229" cy="1340768"/>
          </a:xfrm>
          <a:prstGeom prst="rect">
            <a:avLst/>
          </a:prstGeom>
          <a:noFill/>
        </p:spPr>
      </p:pic>
      <p:pic>
        <p:nvPicPr>
          <p:cNvPr id="1030" name="Picture 6" descr="Картинки по запрос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429000"/>
            <a:ext cx="1368152" cy="1368152"/>
          </a:xfrm>
          <a:prstGeom prst="rect">
            <a:avLst/>
          </a:prstGeom>
          <a:noFill/>
        </p:spPr>
      </p:pic>
      <p:pic>
        <p:nvPicPr>
          <p:cNvPr id="1032" name="Picture 8" descr="Картинки по запрос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429000"/>
            <a:ext cx="1152128" cy="1631909"/>
          </a:xfrm>
          <a:prstGeom prst="rect">
            <a:avLst/>
          </a:prstGeom>
          <a:noFill/>
        </p:spPr>
      </p:pic>
      <p:pic>
        <p:nvPicPr>
          <p:cNvPr id="1034" name="Picture 10" descr="Картинки по запросу картинка блокнот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717032"/>
            <a:ext cx="1187624" cy="1187624"/>
          </a:xfrm>
          <a:prstGeom prst="rect">
            <a:avLst/>
          </a:prstGeom>
          <a:noFill/>
        </p:spPr>
      </p:pic>
      <p:pic>
        <p:nvPicPr>
          <p:cNvPr id="1036" name="Picture 12" descr="Картинки по запросу картинка стол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4841776"/>
            <a:ext cx="3096344" cy="2016224"/>
          </a:xfrm>
          <a:prstGeom prst="rect">
            <a:avLst/>
          </a:prstGeom>
          <a:noFill/>
        </p:spPr>
      </p:pic>
      <p:pic>
        <p:nvPicPr>
          <p:cNvPr id="1038" name="Picture 14" descr="Картинки по запросу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99684" y="3153851"/>
            <a:ext cx="3027439" cy="3375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50017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442</Words>
  <Application>Microsoft Office PowerPoint</Application>
  <PresentationFormat>Экран (4:3)</PresentationFormat>
  <Paragraphs>132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Arial Black</vt:lpstr>
      <vt:lpstr>Calibri</vt:lpstr>
      <vt:lpstr>Comic Sans MS</vt:lpstr>
      <vt:lpstr>Georgia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Сосчитайте</vt:lpstr>
      <vt:lpstr>Презентация PowerPoint</vt:lpstr>
      <vt:lpstr>Единицы длины</vt:lpstr>
      <vt:lpstr>Презентация PowerPoint</vt:lpstr>
      <vt:lpstr>Презентация PowerPoint</vt:lpstr>
      <vt:lpstr>Презентация PowerPoint</vt:lpstr>
      <vt:lpstr>    Что мы можем измерить с помощью 1 дм2?  </vt:lpstr>
      <vt:lpstr>Квадратный метр</vt:lpstr>
      <vt:lpstr>Задачи урока:</vt:lpstr>
      <vt:lpstr>Квадратный метр</vt:lpstr>
      <vt:lpstr>Презентация PowerPoint</vt:lpstr>
      <vt:lpstr>Запомни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Оцени свою работу на уроке. </vt:lpstr>
      <vt:lpstr>Домашнее 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Квадратный метр</dc:title>
  <dc:creator>Лариса</dc:creator>
  <cp:lastModifiedBy>Home</cp:lastModifiedBy>
  <cp:revision>70</cp:revision>
  <dcterms:created xsi:type="dcterms:W3CDTF">2016-12-08T16:26:09Z</dcterms:created>
  <dcterms:modified xsi:type="dcterms:W3CDTF">2025-04-29T14:43:47Z</dcterms:modified>
</cp:coreProperties>
</file>