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3" r:id="rId23"/>
    <p:sldId id="284" r:id="rId24"/>
    <p:sldId id="285" r:id="rId25"/>
    <p:sldId id="286" r:id="rId26"/>
    <p:sldId id="287" r:id="rId27"/>
    <p:sldId id="289" r:id="rId28"/>
    <p:sldId id="288" r:id="rId29"/>
    <p:sldId id="290" r:id="rId30"/>
    <p:sldId id="282" r:id="rId31"/>
    <p:sldId id="296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08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3E92-FC16-4DC3-AC78-A2F3F252B7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8298" y="641445"/>
            <a:ext cx="7001301" cy="4148919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Технология дифференцированного обучения в условиях реализации ФГОС</a:t>
            </a:r>
            <a:br>
              <a:rPr lang="ru-RU" sz="4400" dirty="0">
                <a:solidFill>
                  <a:schemeClr val="bg1"/>
                </a:solidFill>
              </a:rPr>
            </a:b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0245" y="600500"/>
            <a:ext cx="4858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     </a:t>
            </a:r>
            <a:r>
              <a:rPr lang="ru-RU" sz="2000" dirty="0">
                <a:solidFill>
                  <a:srgbClr val="FFFF00"/>
                </a:solidFill>
                <a:latin typeface="Arial Black" pitchFamily="34" charset="0"/>
              </a:rPr>
              <a:t>МКОУ СОШ с. Саянское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16908" y="4544703"/>
            <a:ext cx="453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Подготовил учитель начальных классов</a:t>
            </a:r>
          </a:p>
          <a:p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Степанова Е.В.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</a:t>
            </a:r>
            <a:r>
              <a:rPr lang="ru-RU" sz="4000" dirty="0">
                <a:solidFill>
                  <a:srgbClr val="FFFF00"/>
                </a:solidFill>
              </a:rPr>
              <a:t>1 группа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  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г_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  зонт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ст_на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        стены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з_ма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 глаз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гл_за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 зимы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з_нты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        горы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с_ды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          сад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цв_ты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        стриж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стр_жи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             цвет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                  </a:t>
            </a:r>
            <a:r>
              <a:rPr lang="ru-RU" sz="4000" dirty="0">
                <a:solidFill>
                  <a:srgbClr val="FFFF00"/>
                </a:solidFill>
              </a:rPr>
              <a:t>2 группа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-на -                   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-                    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гл_за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-                    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з_нты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-                   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с_ды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-                     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 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цв_ты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                    </a:t>
            </a: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стр_жи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                 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170759" y="2500950"/>
            <a:ext cx="12001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083471" y="3033996"/>
            <a:ext cx="12001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78709" y="3673664"/>
            <a:ext cx="12001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103801" y="4121623"/>
            <a:ext cx="12001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154908" y="4651468"/>
            <a:ext cx="12001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016228" y="5196242"/>
            <a:ext cx="12001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906761" y="5768952"/>
            <a:ext cx="12001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FF00"/>
                </a:solidFill>
              </a:rPr>
              <a:t>                        3 группа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Все ли слова написаны правильно?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Занты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стена,  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глоза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гара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 сады,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стрежи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7224" y="2028825"/>
            <a:ext cx="7858125" cy="4148138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ст_на</a:t>
            </a:r>
            <a:r>
              <a:rPr lang="ru-RU" dirty="0">
                <a:solidFill>
                  <a:schemeClr val="bg1"/>
                </a:solidFill>
              </a:rPr>
              <a:t>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</a:t>
            </a:r>
            <a:r>
              <a:rPr lang="ru-RU" dirty="0" err="1">
                <a:solidFill>
                  <a:schemeClr val="bg1"/>
                </a:solidFill>
              </a:rPr>
              <a:t>з_ма</a:t>
            </a:r>
            <a:r>
              <a:rPr lang="ru-RU" dirty="0">
                <a:solidFill>
                  <a:schemeClr val="bg1"/>
                </a:solidFill>
              </a:rPr>
              <a:t>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</a:t>
            </a:r>
            <a:r>
              <a:rPr lang="ru-RU" dirty="0" err="1">
                <a:solidFill>
                  <a:schemeClr val="bg1"/>
                </a:solidFill>
              </a:rPr>
              <a:t>гл_за</a:t>
            </a:r>
            <a:r>
              <a:rPr lang="ru-RU" dirty="0">
                <a:solidFill>
                  <a:schemeClr val="bg1"/>
                </a:solidFill>
              </a:rPr>
              <a:t>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</a:t>
            </a:r>
            <a:r>
              <a:rPr lang="ru-RU" dirty="0" err="1">
                <a:solidFill>
                  <a:schemeClr val="bg1"/>
                </a:solidFill>
              </a:rPr>
              <a:t>з_нты</a:t>
            </a:r>
            <a:r>
              <a:rPr lang="ru-RU" dirty="0">
                <a:solidFill>
                  <a:schemeClr val="bg1"/>
                </a:solidFill>
              </a:rPr>
              <a:t>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с_ды</a:t>
            </a:r>
            <a:r>
              <a:rPr lang="ru-RU" dirty="0">
                <a:solidFill>
                  <a:schemeClr val="bg1"/>
                </a:solidFill>
              </a:rPr>
              <a:t>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</a:t>
            </a:r>
            <a:r>
              <a:rPr lang="ru-RU" dirty="0" err="1">
                <a:solidFill>
                  <a:schemeClr val="bg1"/>
                </a:solidFill>
              </a:rPr>
              <a:t>цв_ты</a:t>
            </a:r>
            <a:r>
              <a:rPr lang="ru-RU" dirty="0">
                <a:solidFill>
                  <a:schemeClr val="bg1"/>
                </a:solidFill>
              </a:rPr>
              <a:t>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стр_жи</a:t>
            </a:r>
            <a:r>
              <a:rPr lang="ru-RU" dirty="0">
                <a:solidFill>
                  <a:schemeClr val="bg1"/>
                </a:solidFill>
              </a:rPr>
              <a:t>                  цвет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50194" y="2350293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2" y="2057399"/>
            <a:ext cx="7843837" cy="4119563"/>
          </a:xfrm>
        </p:spPr>
        <p:txBody>
          <a:bodyPr/>
          <a:lstStyle/>
          <a:p>
            <a:pPr>
              <a:buNone/>
            </a:pPr>
            <a:r>
              <a:rPr lang="ru-RU" dirty="0"/>
              <a:t>      </a:t>
            </a:r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на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</a:t>
            </a:r>
            <a:r>
              <a:rPr lang="ru-RU" dirty="0" err="1">
                <a:solidFill>
                  <a:schemeClr val="bg1"/>
                </a:solidFill>
              </a:rPr>
              <a:t>з_ма</a:t>
            </a:r>
            <a:r>
              <a:rPr lang="ru-RU" dirty="0">
                <a:solidFill>
                  <a:schemeClr val="bg1"/>
                </a:solidFill>
              </a:rPr>
              <a:t>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</a:t>
            </a:r>
            <a:r>
              <a:rPr lang="ru-RU" dirty="0" err="1">
                <a:solidFill>
                  <a:schemeClr val="bg1"/>
                </a:solidFill>
              </a:rPr>
              <a:t>гл_за</a:t>
            </a:r>
            <a:r>
              <a:rPr lang="ru-RU" dirty="0">
                <a:solidFill>
                  <a:schemeClr val="bg1"/>
                </a:solidFill>
              </a:rPr>
              <a:t>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</a:t>
            </a:r>
            <a:r>
              <a:rPr lang="ru-RU" dirty="0" err="1">
                <a:solidFill>
                  <a:schemeClr val="bg1"/>
                </a:solidFill>
              </a:rPr>
              <a:t>з_нты</a:t>
            </a:r>
            <a:r>
              <a:rPr lang="ru-RU" dirty="0">
                <a:solidFill>
                  <a:schemeClr val="bg1"/>
                </a:solidFill>
              </a:rPr>
              <a:t>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с_ды</a:t>
            </a:r>
            <a:r>
              <a:rPr lang="ru-RU" dirty="0">
                <a:solidFill>
                  <a:schemeClr val="bg1"/>
                </a:solidFill>
              </a:rPr>
              <a:t>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</a:t>
            </a:r>
            <a:r>
              <a:rPr lang="ru-RU" dirty="0" err="1">
                <a:solidFill>
                  <a:schemeClr val="bg1"/>
                </a:solidFill>
              </a:rPr>
              <a:t>цв_ты</a:t>
            </a:r>
            <a:r>
              <a:rPr lang="ru-RU" dirty="0">
                <a:solidFill>
                  <a:schemeClr val="bg1"/>
                </a:solidFill>
              </a:rPr>
              <a:t>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стр_жи</a:t>
            </a:r>
            <a:r>
              <a:rPr lang="ru-RU" dirty="0">
                <a:solidFill>
                  <a:schemeClr val="bg1"/>
                </a:solidFill>
              </a:rPr>
              <a:t>                  цвет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93056" y="2350293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71650" y="2628900"/>
            <a:ext cx="1028700" cy="14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2" y="2057399"/>
            <a:ext cx="7843837" cy="41195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на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з</a:t>
            </a:r>
            <a:r>
              <a:rPr lang="ru-RU" dirty="0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chemeClr val="bg1"/>
                </a:solidFill>
              </a:rPr>
              <a:t>ма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</a:t>
            </a:r>
            <a:r>
              <a:rPr lang="ru-RU" dirty="0" err="1">
                <a:solidFill>
                  <a:schemeClr val="bg1"/>
                </a:solidFill>
              </a:rPr>
              <a:t>гл_за</a:t>
            </a:r>
            <a:r>
              <a:rPr lang="ru-RU" dirty="0">
                <a:solidFill>
                  <a:schemeClr val="bg1"/>
                </a:solidFill>
              </a:rPr>
              <a:t>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</a:t>
            </a:r>
            <a:r>
              <a:rPr lang="ru-RU" dirty="0" err="1">
                <a:solidFill>
                  <a:schemeClr val="bg1"/>
                </a:solidFill>
              </a:rPr>
              <a:t>з_нты</a:t>
            </a:r>
            <a:r>
              <a:rPr lang="ru-RU" dirty="0">
                <a:solidFill>
                  <a:schemeClr val="bg1"/>
                </a:solidFill>
              </a:rPr>
              <a:t>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с_ды</a:t>
            </a:r>
            <a:r>
              <a:rPr lang="ru-RU" dirty="0">
                <a:solidFill>
                  <a:schemeClr val="bg1"/>
                </a:solidFill>
              </a:rPr>
              <a:t>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</a:t>
            </a:r>
            <a:r>
              <a:rPr lang="ru-RU" dirty="0" err="1">
                <a:solidFill>
                  <a:schemeClr val="bg1"/>
                </a:solidFill>
              </a:rPr>
              <a:t>цв_ты</a:t>
            </a:r>
            <a:r>
              <a:rPr lang="ru-RU" dirty="0">
                <a:solidFill>
                  <a:schemeClr val="bg1"/>
                </a:solidFill>
              </a:rPr>
              <a:t>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стр_жи</a:t>
            </a:r>
            <a:r>
              <a:rPr lang="ru-RU" dirty="0">
                <a:solidFill>
                  <a:schemeClr val="bg1"/>
                </a:solidFill>
              </a:rPr>
              <a:t>                  цвет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50194" y="2307430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57363" y="2628900"/>
            <a:ext cx="1028700" cy="14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95450" y="3038476"/>
            <a:ext cx="1290638" cy="4048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2" y="2057399"/>
            <a:ext cx="7843837" cy="41195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на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з</a:t>
            </a:r>
            <a:r>
              <a:rPr lang="ru-RU" dirty="0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chemeClr val="bg1"/>
                </a:solidFill>
              </a:rPr>
              <a:t>ма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гл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за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</a:t>
            </a:r>
            <a:r>
              <a:rPr lang="ru-RU" dirty="0" err="1">
                <a:solidFill>
                  <a:schemeClr val="bg1"/>
                </a:solidFill>
              </a:rPr>
              <a:t>з_нты</a:t>
            </a:r>
            <a:r>
              <a:rPr lang="ru-RU" dirty="0">
                <a:solidFill>
                  <a:schemeClr val="bg1"/>
                </a:solidFill>
              </a:rPr>
              <a:t>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с_ды</a:t>
            </a:r>
            <a:r>
              <a:rPr lang="ru-RU" dirty="0">
                <a:solidFill>
                  <a:schemeClr val="bg1"/>
                </a:solidFill>
              </a:rPr>
              <a:t>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</a:t>
            </a:r>
            <a:r>
              <a:rPr lang="ru-RU" dirty="0" err="1">
                <a:solidFill>
                  <a:schemeClr val="bg1"/>
                </a:solidFill>
              </a:rPr>
              <a:t>цв_ты</a:t>
            </a:r>
            <a:r>
              <a:rPr lang="ru-RU" dirty="0">
                <a:solidFill>
                  <a:schemeClr val="bg1"/>
                </a:solidFill>
              </a:rPr>
              <a:t>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стр_жи</a:t>
            </a:r>
            <a:r>
              <a:rPr lang="ru-RU" dirty="0">
                <a:solidFill>
                  <a:schemeClr val="bg1"/>
                </a:solidFill>
              </a:rPr>
              <a:t>                  цвет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50194" y="2307430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57363" y="2628900"/>
            <a:ext cx="1028700" cy="14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95450" y="3038476"/>
            <a:ext cx="1290638" cy="4048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690688" y="3043238"/>
            <a:ext cx="1281112" cy="3905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2" y="2057399"/>
            <a:ext cx="7843837" cy="4119563"/>
          </a:xfrm>
        </p:spPr>
        <p:txBody>
          <a:bodyPr/>
          <a:lstStyle/>
          <a:p>
            <a:pPr>
              <a:buNone/>
            </a:pPr>
            <a:r>
              <a:rPr lang="ru-RU" dirty="0"/>
              <a:t>      </a:t>
            </a:r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на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з</a:t>
            </a:r>
            <a:r>
              <a:rPr lang="ru-RU" dirty="0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chemeClr val="bg1"/>
                </a:solidFill>
              </a:rPr>
              <a:t>ма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гл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за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з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нты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с_ды</a:t>
            </a:r>
            <a:r>
              <a:rPr lang="ru-RU" dirty="0">
                <a:solidFill>
                  <a:schemeClr val="bg1"/>
                </a:solidFill>
              </a:rPr>
              <a:t>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</a:t>
            </a:r>
            <a:r>
              <a:rPr lang="ru-RU" dirty="0" err="1">
                <a:solidFill>
                  <a:schemeClr val="bg1"/>
                </a:solidFill>
              </a:rPr>
              <a:t>цв_ты</a:t>
            </a:r>
            <a:r>
              <a:rPr lang="ru-RU" dirty="0">
                <a:solidFill>
                  <a:schemeClr val="bg1"/>
                </a:solidFill>
              </a:rPr>
              <a:t>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стр_жи</a:t>
            </a:r>
            <a:r>
              <a:rPr lang="ru-RU" dirty="0">
                <a:solidFill>
                  <a:schemeClr val="bg1"/>
                </a:solidFill>
              </a:rPr>
              <a:t>                  цвет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50194" y="2307430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57363" y="2628900"/>
            <a:ext cx="1028700" cy="14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95450" y="3038476"/>
            <a:ext cx="1290638" cy="4048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690688" y="3043238"/>
            <a:ext cx="1281112" cy="3905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600200" y="2428876"/>
            <a:ext cx="1585914" cy="11858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2" y="2057399"/>
            <a:ext cx="7843837" cy="41195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на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з</a:t>
            </a:r>
            <a:r>
              <a:rPr lang="ru-RU" dirty="0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chemeClr val="bg1"/>
                </a:solidFill>
              </a:rPr>
              <a:t>ма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гл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за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з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нты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ды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</a:t>
            </a:r>
            <a:r>
              <a:rPr lang="ru-RU" dirty="0" err="1">
                <a:solidFill>
                  <a:schemeClr val="bg1"/>
                </a:solidFill>
              </a:rPr>
              <a:t>цв_ты</a:t>
            </a:r>
            <a:r>
              <a:rPr lang="ru-RU" dirty="0">
                <a:solidFill>
                  <a:schemeClr val="bg1"/>
                </a:solidFill>
              </a:rPr>
              <a:t>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стр_жи</a:t>
            </a:r>
            <a:r>
              <a:rPr lang="ru-RU" dirty="0">
                <a:solidFill>
                  <a:schemeClr val="bg1"/>
                </a:solidFill>
              </a:rPr>
              <a:t>                  цвет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50194" y="2307430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57363" y="2628900"/>
            <a:ext cx="1028700" cy="14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95450" y="3038476"/>
            <a:ext cx="1290638" cy="4048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690688" y="3043238"/>
            <a:ext cx="1281112" cy="3905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600200" y="2428876"/>
            <a:ext cx="1585914" cy="11858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38325" y="4195764"/>
            <a:ext cx="1033463" cy="1904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2" y="2057399"/>
            <a:ext cx="7843837" cy="41195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на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з</a:t>
            </a:r>
            <a:r>
              <a:rPr lang="ru-RU" dirty="0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chemeClr val="bg1"/>
                </a:solidFill>
              </a:rPr>
              <a:t>ма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гл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за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з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нты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ды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цв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ты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</a:t>
            </a:r>
            <a:r>
              <a:rPr lang="ru-RU" dirty="0" err="1">
                <a:solidFill>
                  <a:schemeClr val="bg1"/>
                </a:solidFill>
              </a:rPr>
              <a:t>стр_жи</a:t>
            </a:r>
            <a:r>
              <a:rPr lang="ru-RU" dirty="0">
                <a:solidFill>
                  <a:schemeClr val="bg1"/>
                </a:solidFill>
              </a:rPr>
              <a:t>                  цвет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50194" y="2307430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57363" y="2628900"/>
            <a:ext cx="1028700" cy="14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95450" y="3038476"/>
            <a:ext cx="1290638" cy="4048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690688" y="3043238"/>
            <a:ext cx="1281112" cy="3905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600200" y="2428876"/>
            <a:ext cx="1585914" cy="11858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38325" y="4195764"/>
            <a:ext cx="1033463" cy="1904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819275" y="4576764"/>
            <a:ext cx="1138238" cy="42386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401050" cy="6572250"/>
          </a:xfrm>
        </p:spPr>
        <p:txBody>
          <a:bodyPr>
            <a:normAutofit/>
          </a:bodyPr>
          <a:lstStyle/>
          <a:p>
            <a:pPr marL="87313" indent="268288" eaLnBrk="1" fontAlgn="auto" hangingPunct="1">
              <a:spcAft>
                <a:spcPts val="0"/>
              </a:spcAft>
              <a:buClr>
                <a:schemeClr val="accent3"/>
              </a:buClr>
              <a:buFont typeface="Wingdings 3"/>
              <a:buNone/>
              <a:defRPr/>
            </a:pPr>
            <a:r>
              <a:rPr lang="ru-RU" dirty="0"/>
              <a:t>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7313" indent="268288" eaLnBrk="1" fontAlgn="auto" hangingPunct="1">
              <a:spcAft>
                <a:spcPts val="0"/>
              </a:spcAft>
              <a:buClr>
                <a:schemeClr val="accent3"/>
              </a:buClr>
              <a:buFont typeface="Wingdings 3"/>
              <a:buNone/>
              <a:defRPr/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7313" indent="268288" eaLnBrk="1" fontAlgn="auto" hangingPunct="1">
              <a:spcAft>
                <a:spcPts val="0"/>
              </a:spcAft>
              <a:buClr>
                <a:schemeClr val="accent3"/>
              </a:buClr>
              <a:buFont typeface="Wingdings 3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каждому ребёнку следует применять его собственное мерило, побуждать каждого к его собственной обязанности и награждать его собственной заслуженной похвалой.</a:t>
            </a:r>
          </a:p>
          <a:p>
            <a:pPr marL="87313" indent="268288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0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Рескин</a:t>
            </a:r>
            <a:endParaRPr lang="ru-RU" sz="2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7313" indent="268288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3"/>
              <a:buNone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dirty="0"/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dirty="0">
                <a:solidFill>
                  <a:srgbClr val="FFFF00"/>
                </a:solidFill>
                <a:latin typeface="Arial Black" pitchFamily="34" charset="0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2" y="2057399"/>
            <a:ext cx="7843837" cy="41195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ра                       зонт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на                    стены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 з</a:t>
            </a:r>
            <a:r>
              <a:rPr lang="ru-RU" dirty="0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chemeClr val="bg1"/>
                </a:solidFill>
              </a:rPr>
              <a:t>ма                      глаз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 гл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за                       зимы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  з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>
                <a:solidFill>
                  <a:schemeClr val="bg1"/>
                </a:solidFill>
              </a:rPr>
              <a:t>нты                    горы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</a:t>
            </a: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ды                      сад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   цв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chemeClr val="bg1"/>
                </a:solidFill>
              </a:rPr>
              <a:t>ты                    стриж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     стр</a:t>
            </a:r>
            <a:r>
              <a:rPr lang="ru-RU" dirty="0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chemeClr val="bg1"/>
                </a:solidFill>
              </a:rPr>
              <a:t>жи                  цвет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50194" y="2307430"/>
            <a:ext cx="1528763" cy="13430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57363" y="2628900"/>
            <a:ext cx="1028700" cy="14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95450" y="3038476"/>
            <a:ext cx="1290638" cy="4048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690688" y="3043238"/>
            <a:ext cx="1281112" cy="3905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600200" y="2428876"/>
            <a:ext cx="1585914" cy="11858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38325" y="4195764"/>
            <a:ext cx="1033463" cy="1904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819275" y="4576764"/>
            <a:ext cx="1138238" cy="42386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039914" y="4640239"/>
            <a:ext cx="935298" cy="34737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dirty="0">
                <a:solidFill>
                  <a:srgbClr val="FFFF00"/>
                </a:solidFill>
              </a:rPr>
              <a:t>Знакомство с новым словарным словом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773238"/>
            <a:ext cx="8591550" cy="4824412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altLang="ru-RU" sz="2800" b="1" dirty="0">
                <a:solidFill>
                  <a:srgbClr val="FFFF00"/>
                </a:solidFill>
              </a:rPr>
              <a:t>1 группа  </a:t>
            </a:r>
            <a:r>
              <a:rPr lang="ru-RU" altLang="ru-RU" sz="2800" dirty="0">
                <a:solidFill>
                  <a:schemeClr val="bg1"/>
                </a:solidFill>
              </a:rPr>
              <a:t>Напиши это слово три раза, выдели орфограмму. </a:t>
            </a:r>
          </a:p>
          <a:p>
            <a:pPr eaLnBrk="1" hangingPunct="1">
              <a:defRPr/>
            </a:pPr>
            <a:endParaRPr lang="ru-RU" altLang="ru-RU" sz="2800" b="1" dirty="0"/>
          </a:p>
          <a:p>
            <a:pPr eaLnBrk="1" hangingPunct="1">
              <a:buNone/>
              <a:defRPr/>
            </a:pPr>
            <a:r>
              <a:rPr lang="ru-RU" altLang="ru-RU" sz="2800" b="1" dirty="0">
                <a:solidFill>
                  <a:srgbClr val="FFFF00"/>
                </a:solidFill>
              </a:rPr>
              <a:t>2 группа </a:t>
            </a:r>
            <a:r>
              <a:rPr lang="ru-RU" altLang="ru-RU" sz="2800" dirty="0">
                <a:solidFill>
                  <a:schemeClr val="bg1"/>
                </a:solidFill>
              </a:rPr>
              <a:t>Напиши это слово три раза, выдели орфограмму, раздели на слоги. </a:t>
            </a:r>
          </a:p>
          <a:p>
            <a:pPr eaLnBrk="1" hangingPunct="1">
              <a:defRPr/>
            </a:pPr>
            <a:endParaRPr lang="ru-RU" altLang="ru-RU" sz="2800" dirty="0"/>
          </a:p>
          <a:p>
            <a:pPr eaLnBrk="1" hangingPunct="1">
              <a:buNone/>
              <a:defRPr/>
            </a:pPr>
            <a:r>
              <a:rPr lang="ru-RU" altLang="ru-RU" sz="2800" b="1" dirty="0">
                <a:solidFill>
                  <a:srgbClr val="FFFF00"/>
                </a:solidFill>
              </a:rPr>
              <a:t>3 группа</a:t>
            </a:r>
            <a:r>
              <a:rPr lang="ru-RU" altLang="ru-RU" sz="2800" b="1" dirty="0">
                <a:solidFill>
                  <a:srgbClr val="FF0000"/>
                </a:solidFill>
              </a:rPr>
              <a:t> </a:t>
            </a:r>
            <a:r>
              <a:rPr lang="ru-RU" altLang="ru-RU" sz="2800" dirty="0">
                <a:solidFill>
                  <a:schemeClr val="bg1"/>
                </a:solidFill>
              </a:rPr>
              <a:t>Напиши это слово три раза, выдели орфограмму, раздели на слоги. Придумай и запиши предложение с этим словом.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302625" cy="15033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</a:rPr>
              <a:t>Приёмы дифференцированного обучения</a:t>
            </a:r>
            <a:br>
              <a:rPr lang="ru-RU" sz="2800" dirty="0">
                <a:solidFill>
                  <a:srgbClr val="FFFF00"/>
                </a:solidFill>
              </a:rPr>
            </a:br>
            <a:br>
              <a:rPr lang="ru-RU" sz="2000" dirty="0">
                <a:solidFill>
                  <a:srgbClr val="FFFF00"/>
                </a:solidFill>
              </a:rPr>
            </a:b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468313" y="1484313"/>
            <a:ext cx="8135937" cy="25209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3200" i="1" dirty="0">
                <a:solidFill>
                  <a:srgbClr val="FFFF00"/>
                </a:solidFill>
              </a:rPr>
              <a:t>Приёмы опроса учащихся</a:t>
            </a:r>
            <a:endParaRPr lang="ru-RU" sz="3200" dirty="0">
              <a:solidFill>
                <a:srgbClr val="FFFF00"/>
              </a:solidFill>
            </a:endParaRPr>
          </a:p>
          <a:p>
            <a:pPr marL="0" indent="0" eaLnBrk="1" hangingPunct="1"/>
            <a:r>
              <a:rPr lang="ru-RU" dirty="0"/>
              <a:t>    </a:t>
            </a:r>
            <a:r>
              <a:rPr lang="ru-RU" dirty="0">
                <a:solidFill>
                  <a:schemeClr val="bg1"/>
                </a:solidFill>
              </a:rPr>
              <a:t>Очень часто на уроках формы опроса направлены на поиск пробелов и недостатков в знаниях учащихся. А ведь это должен быть поиск достоинств, знаний и умений.</a:t>
            </a:r>
          </a:p>
          <a:p>
            <a:pPr marL="0" indent="0" eaLnBrk="1" hangingPunct="1"/>
            <a:r>
              <a:rPr lang="ru-RU" dirty="0">
                <a:solidFill>
                  <a:schemeClr val="bg1"/>
                </a:solidFill>
              </a:rPr>
              <a:t> Главная задача в ходе опроса – поддержать, помочь, научить.</a:t>
            </a:r>
          </a:p>
          <a:p>
            <a:pPr marL="0" indent="0" eaLnBrk="1" hangingPunct="1"/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FFFF00"/>
                </a:solidFill>
              </a:rPr>
              <a:t>1</a:t>
            </a:r>
            <a:r>
              <a:rPr lang="ru-RU" dirty="0">
                <a:solidFill>
                  <a:srgbClr val="FFFF00"/>
                </a:solidFill>
              </a:rPr>
              <a:t> приём. Солидарный опрос</a:t>
            </a:r>
          </a:p>
        </p:txBody>
      </p:sp>
      <p:sp>
        <p:nvSpPr>
          <p:cNvPr id="15364" name="Объект 2"/>
          <p:cNvSpPr>
            <a:spLocks noGrp="1"/>
          </p:cNvSpPr>
          <p:nvPr>
            <p:ph idx="1"/>
          </p:nvPr>
        </p:nvSpPr>
        <p:spPr>
          <a:xfrm>
            <a:off x="395288" y="1484313"/>
            <a:ext cx="8137525" cy="4968875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Ученик, вызванный к доске, не может справиться с заданием. Обращаемся к классу с вопросом: Кто может выполнить это задание? Затем из числа желающих выбираем наиболее предпочтительного (того, кто находится в хороших отношениях с отвечающим), и предлагаем ему шёпотом помочь товарищу и научить его так, чтобы тот мог сам выполнить задание.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34925"/>
            <a:ext cx="7272337" cy="1008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>
                <a:solidFill>
                  <a:srgbClr val="FFFF00"/>
                </a:solidFill>
              </a:rPr>
              <a:t>Приём 2.Взаимопроверка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107950" y="1557338"/>
            <a:ext cx="8712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Arial" charset="0"/>
              </a:rPr>
              <a:t>Работа в паре: ученик-ученик (консультант, тренер)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260350"/>
            <a:ext cx="6048375" cy="10302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dirty="0">
                <a:solidFill>
                  <a:srgbClr val="FF0000"/>
                </a:solidFill>
              </a:rPr>
            </a:br>
            <a:br>
              <a:rPr lang="ru-RU" dirty="0">
                <a:solidFill>
                  <a:srgbClr val="FF0000"/>
                </a:solidFill>
              </a:rPr>
            </a:br>
            <a:br>
              <a:rPr lang="ru-RU" dirty="0">
                <a:solidFill>
                  <a:srgbClr val="FF0000"/>
                </a:solidFill>
              </a:rPr>
            </a:b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Прием 3. Помощь консультантов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FFFF00"/>
                </a:solidFill>
              </a:rPr>
              <a:t>Прием 4.</a:t>
            </a:r>
            <a:r>
              <a:rPr lang="ru-RU" b="1" dirty="0">
                <a:solidFill>
                  <a:srgbClr val="FFFF00"/>
                </a:solidFill>
              </a:rPr>
              <a:t>  Тихий опрос</a:t>
            </a:r>
            <a:r>
              <a:rPr lang="ru-RU" dirty="0">
                <a:solidFill>
                  <a:srgbClr val="FFFF00"/>
                </a:solidFill>
              </a:rPr>
              <a:t>. 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ru-RU" sz="3200" dirty="0">
                <a:solidFill>
                  <a:schemeClr val="bg1"/>
                </a:solidFill>
              </a:rPr>
              <a:t>Беседа с одним или несколькими учениками происходит полушёпотом, в то время как класс занят другим делом, которое предложил учитель.</a:t>
            </a:r>
          </a:p>
          <a:p>
            <a:pPr marL="0" indent="0" eaLnBrk="1" hangingPunct="1"/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80400" cy="7191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FF00"/>
                </a:solidFill>
              </a:rPr>
              <a:t>Приёмы подачи домашнего задания.    </a:t>
            </a:r>
            <a:br>
              <a:rPr lang="ru-RU" sz="3200" dirty="0">
                <a:solidFill>
                  <a:srgbClr val="FF0000"/>
                </a:solidFill>
              </a:rPr>
            </a:b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AFAFA"/>
                </a:solidFill>
              </a:rPr>
              <a:t>Приём «сам себе учитель»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323850" y="1844675"/>
            <a:ext cx="8496300" cy="2031289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None/>
            </a:pPr>
            <a:r>
              <a:rPr lang="ru-RU" sz="3000" dirty="0">
                <a:solidFill>
                  <a:schemeClr val="bg1"/>
                </a:solidFill>
              </a:rPr>
              <a:t>В течение последних 5 минут урока предлагаем учащимся придумать наиболее интересную форму и содержание домашнего задания. Кто какое домашнее задание для себя придумал, тот и будет его выполнять. Кто не сумел или не захотел придумать, тому домашнее задание формулируем сами.</a:t>
            </a:r>
          </a:p>
          <a:p>
            <a:pPr marL="0" indent="0" eaLnBrk="1" hangingPunct="1"/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FFFF00"/>
                </a:solidFill>
              </a:rPr>
              <a:t>Прием 5.</a:t>
            </a:r>
            <a:r>
              <a:rPr lang="ru-RU" b="1" dirty="0">
                <a:solidFill>
                  <a:srgbClr val="FFFF00"/>
                </a:solidFill>
              </a:rPr>
              <a:t> Защитный лист</a:t>
            </a:r>
            <a:r>
              <a:rPr lang="ru-RU" dirty="0">
                <a:solidFill>
                  <a:srgbClr val="FFFF00"/>
                </a:solidFill>
              </a:rPr>
              <a:t>.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/>
            <a:r>
              <a:rPr lang="ru-RU" sz="2800" dirty="0">
                <a:solidFill>
                  <a:schemeClr val="bg1"/>
                </a:solidFill>
              </a:rPr>
              <a:t>Перед каждым уроком, всегда в одном и том же месте, лежит "Лист защиты”, куда каждый ученик без объяснения причин может вписать свою фамилию и быть уверенным, что его сегодня не спросят. Зато учитель, подшивая эти листы, держит ситуацию под контролем.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FFFF00"/>
                </a:solidFill>
              </a:rPr>
              <a:t>Прием «</a:t>
            </a:r>
            <a:r>
              <a:rPr lang="ru-RU" b="1" dirty="0">
                <a:solidFill>
                  <a:srgbClr val="FFFF00"/>
                </a:solidFill>
              </a:rPr>
              <a:t> Идеальное задание».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ru-RU" dirty="0"/>
              <a:t> </a:t>
            </a:r>
            <a:r>
              <a:rPr lang="ru-RU" sz="2800" dirty="0">
                <a:solidFill>
                  <a:schemeClr val="bg1"/>
                </a:solidFill>
              </a:rPr>
              <a:t>Учитель не дает никакого определенного задания, но функция домашней работы выполняется, то есть учитель предлагает школьникам выполнить дома работу по их собственному выбору и пониманию.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             </a:t>
            </a:r>
            <a:r>
              <a:rPr lang="ru-RU" sz="4000" dirty="0">
                <a:solidFill>
                  <a:srgbClr val="FFFF00"/>
                </a:solidFill>
                <a:cs typeface="Times New Roman" pitchFamily="18" charset="0"/>
              </a:rPr>
              <a:t>Дифференциация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/>
              <a:t>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«Дифференцированное обучение – это технология обучения в одном классе детей с разными способностями. Создание наиболее благоприятных  условий для развития личности ученика как индивидуальности».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b="1" dirty="0">
              <a:solidFill>
                <a:schemeClr val="accent2"/>
              </a:solidFill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8842375" cy="44227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</a:rPr>
              <a:t>Каждый ученик должен работать на уроке с интересом, а это возможно, если он выполняет посильное для него задание</a:t>
            </a:r>
            <a:r>
              <a:rPr lang="ru-RU" altLang="ru-RU" sz="2800" dirty="0">
                <a:solidFill>
                  <a:schemeClr val="bg1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sz="2800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</a:rPr>
              <a:t>Если учителя волнует развитие детей, успех в обучении каждого учащегося, то  он обязательно будет осуществлять индивидуальный  и дифференцированный подход в обучении.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1939" y="887104"/>
            <a:ext cx="23883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dirty="0">
                <a:solidFill>
                  <a:srgbClr val="FFFF00"/>
                </a:solidFill>
                <a:latin typeface="+mj-lt"/>
              </a:rPr>
              <a:t>Вывод:</a:t>
            </a:r>
            <a:endParaRPr lang="ru-RU" sz="40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</a:rPr>
              <a:t>Использование данной технологии позволяет: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1.Повысить положительную мотивацию учения у детей</a:t>
            </a:r>
          </a:p>
          <a:p>
            <a:pPr>
              <a:buNone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2.Создать спокойное и комфортное пребывание в школе</a:t>
            </a:r>
          </a:p>
          <a:p>
            <a:pPr>
              <a:buNone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3.Снизить уровень конфликтности среди учеников, учителей и родителей, создать доверительные отношения между ними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1774209" y="2060812"/>
            <a:ext cx="489212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FFFF00"/>
                </a:solidFill>
              </a:rPr>
              <a:t>Успехов в </a:t>
            </a:r>
          </a:p>
          <a:p>
            <a:pPr algn="ctr"/>
            <a:r>
              <a:rPr lang="ru-RU" sz="5400" b="1" i="1" dirty="0">
                <a:solidFill>
                  <a:srgbClr val="FFFF00"/>
                </a:solidFill>
              </a:rPr>
              <a:t> обучении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365126"/>
            <a:ext cx="8434317" cy="1325563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FFFF00"/>
                </a:solidFill>
              </a:rPr>
              <a:t>Цель и задача дифференцированного обучения</a:t>
            </a:r>
            <a:r>
              <a:rPr lang="en-US" sz="4000" dirty="0">
                <a:solidFill>
                  <a:srgbClr val="FFFF00"/>
                </a:solidFill>
              </a:rPr>
              <a:t> </a:t>
            </a:r>
            <a:r>
              <a:rPr lang="ru-RU" sz="4000" dirty="0">
                <a:solidFill>
                  <a:srgbClr val="FFFF00"/>
                </a:solidFill>
              </a:rPr>
              <a:t>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>
                <a:solidFill>
                  <a:schemeClr val="bg1"/>
                </a:solidFill>
                <a:latin typeface="Calibri" pitchFamily="34" charset="0"/>
              </a:rPr>
              <a:t> раскрыть индивидуальность ребенка, помочь ей проявиться и обрести устойчивость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4000" dirty="0">
                <a:solidFill>
                  <a:srgbClr val="FFFF00"/>
                </a:solidFill>
                <a:cs typeface="Times New Roman" pitchFamily="18" charset="0"/>
              </a:rPr>
              <a:t>Этапы построения дифференцированного обучения: 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773238"/>
            <a:ext cx="8540750" cy="50847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600" dirty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Изучение индивидуальных особенностей учащихся – и физических ( здоровья), и психологических, и личностных.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Выделение отдельных групп учащихся, отличающихся: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- различным уровнем усвоения материала на данный момент;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-уровнем работоспособности и темпом работы;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-особенностями восприятия, памяти, мышления;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-уравновешенностью процессов возбуждения и торможения.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981075"/>
            <a:ext cx="8540750" cy="5256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3.Составление или подбор дифференцированных заданий, включающие различные приёмы, которые помогают учащимся самостоятельно справиться с заданием, или связанных с увеличением объёма и сложности задания.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alt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4. Постоянный контроль за результатами работы учащихся, в соответствии с которыми изменяется характер дифференцированных заданий.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/>
              <a:t>     </a:t>
            </a:r>
            <a:r>
              <a:rPr lang="ru-RU" altLang="ru-RU" sz="4000" dirty="0">
                <a:solidFill>
                  <a:srgbClr val="FFFF00"/>
                </a:solidFill>
              </a:rPr>
              <a:t>Три условные группы: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81012" y="1678675"/>
            <a:ext cx="8403681" cy="4420500"/>
          </a:xfrm>
        </p:spPr>
        <p:txBody>
          <a:bodyPr>
            <a:normAutofit/>
          </a:bodyPr>
          <a:lstStyle/>
          <a:p>
            <a:pPr eaLnBrk="1" hangingPunct="1">
              <a:buNone/>
              <a:defRPr/>
            </a:pPr>
            <a:r>
              <a:rPr lang="ru-RU" alt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группа </a:t>
            </a:r>
            <a:r>
              <a:rPr lang="ru-RU" alt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дети, требующие постоянной дополнительной помощи.</a:t>
            </a:r>
          </a:p>
          <a:p>
            <a:pPr eaLnBrk="1" hangingPunct="1">
              <a:buNone/>
              <a:defRPr/>
            </a:pPr>
            <a:r>
              <a:rPr lang="ru-RU" alt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группа </a:t>
            </a:r>
            <a:r>
              <a:rPr lang="ru-RU" alt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дети, способные справиться самостоятельно.</a:t>
            </a:r>
          </a:p>
          <a:p>
            <a:pPr eaLnBrk="1" hangingPunct="1">
              <a:buNone/>
              <a:defRPr/>
            </a:pPr>
            <a:r>
              <a:rPr lang="ru-RU" alt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3группа</a:t>
            </a:r>
            <a:r>
              <a:rPr lang="ru-RU" alt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дети, способные справляться с материалом за короткий срок с высоким качеством и оказывать помощь другим.</a:t>
            </a:r>
          </a:p>
          <a:p>
            <a:pPr>
              <a:buNone/>
              <a:defRPr/>
            </a:pPr>
            <a:r>
              <a:rPr lang="ru-RU" sz="3200" b="1" dirty="0">
                <a:solidFill>
                  <a:srgbClr val="FFFF00"/>
                </a:solidFill>
              </a:rPr>
              <a:t>Группы мобильны!   Возможен переход ученика из одной группы в другую</a:t>
            </a:r>
            <a:endParaRPr lang="ru-RU" sz="3200" dirty="0">
              <a:solidFill>
                <a:srgbClr val="FFFF00"/>
              </a:solidFill>
            </a:endParaRPr>
          </a:p>
          <a:p>
            <a:pPr eaLnBrk="1" hangingPunct="1">
              <a:buNone/>
              <a:defRPr/>
            </a:pPr>
            <a:endParaRPr lang="ru-RU" alt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>
                <a:solidFill>
                  <a:srgbClr val="FFFF00"/>
                </a:solidFill>
              </a:rPr>
              <a:t>Дифференциация обучения может применяться на разных этапах учебного процесса:</a:t>
            </a:r>
            <a:endParaRPr lang="ru-RU" altLang="ru-RU" sz="4000" dirty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2060575"/>
            <a:ext cx="8447087" cy="47974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3200" dirty="0">
                <a:solidFill>
                  <a:srgbClr val="FAFAFA"/>
                </a:solidFill>
                <a:latin typeface="Times New Roman" pitchFamily="18" charset="0"/>
                <a:cs typeface="Times New Roman" pitchFamily="18" charset="0"/>
              </a:rPr>
              <a:t>изучение нового материала; </a:t>
            </a:r>
          </a:p>
          <a:p>
            <a:pPr eaLnBrk="1" hangingPunct="1">
              <a:defRPr/>
            </a:pPr>
            <a:r>
              <a:rPr lang="ru-RU" altLang="ru-RU" sz="3200" dirty="0">
                <a:solidFill>
                  <a:srgbClr val="FAFAFA"/>
                </a:solidFill>
                <a:latin typeface="Times New Roman" pitchFamily="18" charset="0"/>
                <a:cs typeface="Times New Roman" pitchFamily="18" charset="0"/>
              </a:rPr>
              <a:t>дифференцированная домашняя работа;</a:t>
            </a:r>
          </a:p>
          <a:p>
            <a:pPr eaLnBrk="1" hangingPunct="1">
              <a:defRPr/>
            </a:pPr>
            <a:r>
              <a:rPr lang="ru-RU" altLang="ru-RU" sz="3200" dirty="0">
                <a:solidFill>
                  <a:srgbClr val="FAFAFA"/>
                </a:solidFill>
                <a:latin typeface="Times New Roman" pitchFamily="18" charset="0"/>
                <a:cs typeface="Times New Roman" pitchFamily="18" charset="0"/>
              </a:rPr>
              <a:t>учет знаний на уроке; </a:t>
            </a:r>
          </a:p>
          <a:p>
            <a:pPr eaLnBrk="1" hangingPunct="1">
              <a:defRPr/>
            </a:pPr>
            <a:r>
              <a:rPr lang="ru-RU" altLang="ru-RU" sz="3200" dirty="0">
                <a:solidFill>
                  <a:srgbClr val="FAFAFA"/>
                </a:solidFill>
                <a:latin typeface="Times New Roman" pitchFamily="18" charset="0"/>
                <a:cs typeface="Times New Roman" pitchFamily="18" charset="0"/>
              </a:rPr>
              <a:t>текущая проверка усвоения пройденного материала; </a:t>
            </a:r>
          </a:p>
          <a:p>
            <a:pPr eaLnBrk="1" hangingPunct="1">
              <a:defRPr/>
            </a:pPr>
            <a:r>
              <a:rPr lang="ru-RU" altLang="ru-RU" sz="3200" dirty="0">
                <a:solidFill>
                  <a:srgbClr val="FAFAFA"/>
                </a:solidFill>
                <a:latin typeface="Times New Roman" pitchFamily="18" charset="0"/>
                <a:cs typeface="Times New Roman" pitchFamily="18" charset="0"/>
              </a:rPr>
              <a:t>самостоятельные и контрольные работы;</a:t>
            </a:r>
          </a:p>
          <a:p>
            <a:pPr eaLnBrk="1" hangingPunct="1">
              <a:defRPr/>
            </a:pPr>
            <a:r>
              <a:rPr lang="ru-RU" altLang="ru-RU" sz="3200" dirty="0">
                <a:solidFill>
                  <a:srgbClr val="FAFAFA"/>
                </a:solidFill>
                <a:latin typeface="Times New Roman" pitchFamily="18" charset="0"/>
                <a:cs typeface="Times New Roman" pitchFamily="18" charset="0"/>
              </a:rPr>
              <a:t> организация работы над ошибками; </a:t>
            </a:r>
          </a:p>
          <a:p>
            <a:pPr eaLnBrk="1" hangingPunct="1">
              <a:defRPr/>
            </a:pPr>
            <a:r>
              <a:rPr lang="ru-RU" altLang="ru-RU" sz="3200" dirty="0">
                <a:solidFill>
                  <a:srgbClr val="FAFAFA"/>
                </a:solidFill>
                <a:latin typeface="Times New Roman" pitchFamily="18" charset="0"/>
                <a:cs typeface="Times New Roman" pitchFamily="18" charset="0"/>
              </a:rPr>
              <a:t>уроки закрепления.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br>
              <a:rPr lang="ru-RU" altLang="ru-RU" sz="4000" dirty="0"/>
            </a:br>
            <a:br>
              <a:rPr lang="ru-RU" altLang="ru-RU" sz="4000" dirty="0"/>
            </a:br>
            <a:br>
              <a:rPr lang="ru-RU" altLang="ru-RU" sz="4000" dirty="0"/>
            </a:br>
            <a:br>
              <a:rPr lang="ru-RU" altLang="ru-RU" sz="4000" dirty="0"/>
            </a:br>
            <a:r>
              <a:rPr lang="ru-RU" altLang="ru-RU" sz="4000" dirty="0">
                <a:solidFill>
                  <a:srgbClr val="FFFF00"/>
                </a:solidFill>
              </a:rPr>
              <a:t>Задания по теме </a:t>
            </a:r>
            <a:br>
              <a:rPr lang="ru-RU" altLang="ru-RU" sz="4000" dirty="0">
                <a:solidFill>
                  <a:srgbClr val="FFFF00"/>
                </a:solidFill>
              </a:rPr>
            </a:br>
            <a:r>
              <a:rPr lang="ru-RU" altLang="ru-RU" sz="4000" dirty="0">
                <a:solidFill>
                  <a:srgbClr val="FFFF00"/>
                </a:solidFill>
              </a:rPr>
              <a:t>«Проверяемая и непроверяемая безударная гласная в корне слова».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95288" y="2492375"/>
            <a:ext cx="8569325" cy="3673475"/>
          </a:xfrm>
        </p:spPr>
        <p:txBody>
          <a:bodyPr/>
          <a:lstStyle/>
          <a:p>
            <a:pPr eaLnBrk="1" hangingPunct="1">
              <a:defRPr/>
            </a:pPr>
            <a:endParaRPr lang="ru-RU" alt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1153</Words>
  <Application>Microsoft Office PowerPoint</Application>
  <PresentationFormat>Экран (4:3)</PresentationFormat>
  <Paragraphs>167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Arial</vt:lpstr>
      <vt:lpstr>Arial Black</vt:lpstr>
      <vt:lpstr>Calibri</vt:lpstr>
      <vt:lpstr>Calibri Light</vt:lpstr>
      <vt:lpstr>Times New Roman</vt:lpstr>
      <vt:lpstr>Wingdings</vt:lpstr>
      <vt:lpstr>Wingdings 2</vt:lpstr>
      <vt:lpstr>Wingdings 3</vt:lpstr>
      <vt:lpstr>Тема Office</vt:lpstr>
      <vt:lpstr>Технология дифференцированного обучения в условиях реализации ФГОС </vt:lpstr>
      <vt:lpstr>Презентация PowerPoint</vt:lpstr>
      <vt:lpstr>             Дифференциация</vt:lpstr>
      <vt:lpstr>Цель и задача дифференцированного обучения -</vt:lpstr>
      <vt:lpstr>Этапы построения дифференцированного обучения: </vt:lpstr>
      <vt:lpstr>Презентация PowerPoint</vt:lpstr>
      <vt:lpstr>     Три условные группы:</vt:lpstr>
      <vt:lpstr>Дифференциация обучения может применяться на разных этапах учебного процесса:</vt:lpstr>
      <vt:lpstr>    Задания по теме  «Проверяемая и непроверяемая безударная гласная в корне слова».</vt:lpstr>
      <vt:lpstr>             1 группа</vt:lpstr>
      <vt:lpstr>                  2 группа</vt:lpstr>
      <vt:lpstr>                        3 группа Все ли слова написаны правильно? </vt:lpstr>
      <vt:lpstr>                     Проверка</vt:lpstr>
      <vt:lpstr>                     Проверка</vt:lpstr>
      <vt:lpstr>                     Проверка</vt:lpstr>
      <vt:lpstr>                     Проверка</vt:lpstr>
      <vt:lpstr>                     Проверка</vt:lpstr>
      <vt:lpstr>                     Проверка</vt:lpstr>
      <vt:lpstr>                     Проверка</vt:lpstr>
      <vt:lpstr>                     Проверка</vt:lpstr>
      <vt:lpstr>Знакомство с новым словарным словом</vt:lpstr>
      <vt:lpstr>Приёмы дифференцированного обучения  </vt:lpstr>
      <vt:lpstr>1 приём. Солидарный опрос</vt:lpstr>
      <vt:lpstr>Приём 2.Взаимопроверка</vt:lpstr>
      <vt:lpstr>    Прием 3. Помощь консультантов</vt:lpstr>
      <vt:lpstr>Прием 4.  Тихий опрос. </vt:lpstr>
      <vt:lpstr> Приёмы подачи домашнего задания.      Приём «сам себе учитель»</vt:lpstr>
      <vt:lpstr>Прием 5. Защитный лист. </vt:lpstr>
      <vt:lpstr>Прием « Идеальное задание».</vt:lpstr>
      <vt:lpstr>Презентация PowerPoint</vt:lpstr>
      <vt:lpstr>Использование данной технологии позволяет: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Home</cp:lastModifiedBy>
  <cp:revision>56</cp:revision>
  <dcterms:created xsi:type="dcterms:W3CDTF">2014-11-21T11:00:06Z</dcterms:created>
  <dcterms:modified xsi:type="dcterms:W3CDTF">2025-04-29T14:43:16Z</dcterms:modified>
</cp:coreProperties>
</file>