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6" r:id="rId2"/>
    <p:sldId id="260" r:id="rId3"/>
    <p:sldId id="258" r:id="rId4"/>
    <p:sldId id="261" r:id="rId5"/>
    <p:sldId id="259" r:id="rId6"/>
    <p:sldId id="291" r:id="rId7"/>
    <p:sldId id="283" r:id="rId8"/>
    <p:sldId id="269" r:id="rId9"/>
    <p:sldId id="292" r:id="rId10"/>
    <p:sldId id="284" r:id="rId11"/>
    <p:sldId id="270" r:id="rId12"/>
    <p:sldId id="271" r:id="rId13"/>
    <p:sldId id="287" r:id="rId14"/>
    <p:sldId id="274" r:id="rId15"/>
    <p:sldId id="293" r:id="rId16"/>
    <p:sldId id="276" r:id="rId17"/>
    <p:sldId id="286" r:id="rId18"/>
    <p:sldId id="288" r:id="rId19"/>
    <p:sldId id="289" r:id="rId20"/>
    <p:sldId id="277" r:id="rId21"/>
    <p:sldId id="279" r:id="rId22"/>
    <p:sldId id="278" r:id="rId23"/>
    <p:sldId id="290" r:id="rId24"/>
    <p:sldId id="282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>
      <p:cViewPr varScale="1">
        <p:scale>
          <a:sx n="107" d="100"/>
          <a:sy n="107" d="100"/>
        </p:scale>
        <p:origin x="10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74597-3115-4DFB-A0F5-5D8F9408BE8E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4DAD0-D021-441D-AA24-D2492AD15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4DAD0-D021-441D-AA24-D2492AD1571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ЛИТЕРАТУРНОГО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ЧТЕНИЯ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 КЛАССЕ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077072"/>
            <a:ext cx="5072608" cy="2088232"/>
          </a:xfrm>
        </p:spPr>
        <p:txBody>
          <a:bodyPr/>
          <a:lstStyle/>
          <a:p>
            <a:pPr algn="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8" y="2564904"/>
            <a:ext cx="3672408" cy="1440160"/>
          </a:xfrm>
        </p:spPr>
        <p:txBody>
          <a:bodyPr/>
          <a:lstStyle/>
          <a:p>
            <a:pPr algn="l"/>
            <a:r>
              <a:rPr lang="ru-RU" dirty="0"/>
              <a:t>         А.С.Пушкин </a:t>
            </a:r>
          </a:p>
        </p:txBody>
      </p:sp>
      <p:pic>
        <p:nvPicPr>
          <p:cNvPr id="6" name="Picture 2" descr="http://www.artscroll.ru/Images/2008/s/Sokolov_Petr_Fedorovich/0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76672"/>
            <a:ext cx="4320480" cy="52565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4071943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«Сказки»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3874442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июня 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1799 г.</a:t>
            </a:r>
          </a:p>
        </p:txBody>
      </p:sp>
      <p:pic>
        <p:nvPicPr>
          <p:cNvPr id="5" name="Рисунок 6" descr="pushkin_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764704"/>
            <a:ext cx="4320480" cy="480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971600" y="764704"/>
            <a:ext cx="3525788" cy="1410171"/>
          </a:xfrm>
        </p:spPr>
        <p:txBody>
          <a:bodyPr/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Мария Алексеевна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Ганнибал</a:t>
            </a:r>
          </a:p>
        </p:txBody>
      </p:sp>
      <p:pic>
        <p:nvPicPr>
          <p:cNvPr id="6" name="Picture 6" descr="gannibal_m_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2655094"/>
            <a:ext cx="3096344" cy="32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5292080" y="692696"/>
            <a:ext cx="2880320" cy="1482179"/>
          </a:xfrm>
        </p:spPr>
        <p:txBody>
          <a:bodyPr/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Арина Родионовна</a:t>
            </a:r>
          </a:p>
        </p:txBody>
      </p:sp>
      <p:pic>
        <p:nvPicPr>
          <p:cNvPr id="11" name="Picture 5" descr="29545092_23255253_1208780965_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0525" y="2578894"/>
            <a:ext cx="23907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pushkin_2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44" r="1644"/>
          <a:stretch>
            <a:fillRect/>
          </a:stretch>
        </p:blipFill>
        <p:spPr>
          <a:xfrm>
            <a:off x="1043608" y="612774"/>
            <a:ext cx="7128792" cy="5120482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1196752"/>
            <a:ext cx="4608512" cy="3744416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 МЕРТВОЙ ЦАРЕВНЕ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О СЕМИ 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БОГАТЫРЯХ</a:t>
            </a:r>
            <a:endParaRPr lang="ru-RU" sz="2800" dirty="0"/>
          </a:p>
        </p:txBody>
      </p:sp>
      <p:pic>
        <p:nvPicPr>
          <p:cNvPr id="30722" name="Picture 2" descr="http://skaz-pushkina.ru/ill/ku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3816424" cy="576064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/>
              <a:t>Веешь</a:t>
            </a:r>
            <a:r>
              <a:rPr lang="ru-RU" b="1" dirty="0"/>
              <a:t> </a:t>
            </a:r>
            <a:r>
              <a:rPr lang="ru-RU" dirty="0"/>
              <a:t>-тихо дуть, слегка двигаться (о воздухе);</a:t>
            </a:r>
          </a:p>
          <a:p>
            <a:endParaRPr lang="ru-RU" b="1" dirty="0"/>
          </a:p>
          <a:p>
            <a:r>
              <a:rPr lang="ru-RU" b="1" dirty="0"/>
              <a:t>ПРОСТ</a:t>
            </a:r>
            <a:r>
              <a:rPr lang="ru-RU" b="1" i="1" dirty="0"/>
              <a:t>О</a:t>
            </a:r>
            <a:r>
              <a:rPr lang="ru-RU" b="1" dirty="0"/>
              <a:t>Р</a:t>
            </a:r>
            <a:endParaRPr lang="ru-RU" dirty="0"/>
          </a:p>
          <a:p>
            <a:r>
              <a:rPr lang="ru-RU" b="1" dirty="0"/>
              <a:t>1.</a:t>
            </a:r>
            <a:r>
              <a:rPr lang="ru-RU" dirty="0"/>
              <a:t> Свободное, обширное пространство. (</a:t>
            </a:r>
            <a:r>
              <a:rPr lang="ru-RU" b="1" dirty="0"/>
              <a:t>Степные просторы.)</a:t>
            </a:r>
            <a:endParaRPr lang="ru-RU" dirty="0"/>
          </a:p>
          <a:p>
            <a:r>
              <a:rPr lang="ru-RU" b="1" dirty="0"/>
              <a:t>2.</a:t>
            </a:r>
            <a:r>
              <a:rPr lang="ru-RU" dirty="0"/>
              <a:t> Свобода, раздолье.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kaz-pushkina.ru/ill/ku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3816424" cy="576064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22313" y="620688"/>
            <a:ext cx="4137719" cy="5148287"/>
          </a:xfrm>
        </p:spPr>
        <p:txBody>
          <a:bodyPr/>
          <a:lstStyle/>
          <a:p>
            <a:pPr algn="ctr"/>
            <a:br>
              <a:rPr lang="ru-RU" dirty="0"/>
            </a:b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королевич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елисей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&amp;Scy;&amp;kcy;&amp;acy;&amp;zcy;&amp;kcy;&amp;acy; &amp;ocy; &amp;mcy;&amp;iocy;&amp;rcy;&amp;tcy;&amp;vcy;&amp;ocy;&amp;jcy; &amp;TScy;&amp;acy;&amp;rcy;&amp;iecy;&amp;vcy;&amp;ncy;&amp;iecy;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4545" r="4545"/>
          <a:stretch>
            <a:fillRect/>
          </a:stretch>
        </p:blipFill>
        <p:spPr bwMode="auto">
          <a:xfrm>
            <a:off x="683568" y="548680"/>
            <a:ext cx="7848872" cy="547260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latin typeface="Arial" charset="0"/>
              </a:rPr>
              <a:t>А.С. Пушкин</a:t>
            </a:r>
            <a:br>
              <a:rPr lang="ru-RU" sz="4000" b="1" dirty="0">
                <a:latin typeface="Arial" charset="0"/>
              </a:rPr>
            </a:br>
            <a:r>
              <a:rPr lang="ru-RU" sz="4000" b="1" dirty="0">
                <a:latin typeface="Arial" charset="0"/>
              </a:rPr>
              <a:t>«Сказка о царе </a:t>
            </a:r>
            <a:r>
              <a:rPr lang="ru-RU" sz="4000" b="1" dirty="0" err="1">
                <a:latin typeface="Arial" charset="0"/>
              </a:rPr>
              <a:t>Салтане</a:t>
            </a:r>
            <a:r>
              <a:rPr lang="ru-RU" sz="4000" b="1" dirty="0">
                <a:latin typeface="Arial" charset="0"/>
              </a:rPr>
              <a:t>»</a:t>
            </a:r>
          </a:p>
        </p:txBody>
      </p:sp>
      <p:pic>
        <p:nvPicPr>
          <p:cNvPr id="62471" name="Picture 7" descr="&amp;Scy;&amp;kcy;&amp;acy;&amp;zcy;&amp;kcy;&amp;acy; &amp;ocy; &amp;tscy;&amp;acy;&amp;rcy;&amp;iecy; &amp;Scy;&amp;acy;&amp;lcy;&amp;tcy;&amp;acy;&amp;ncy;&amp;iecy; - &amp;Ocy;&amp;lcy;&amp;softcy;&amp;gcy;&amp;acy; &amp;Vcy;&amp;acy;&amp;scy;&amp;icy;&amp;lcy;&amp;softcy;&amp;iecy;&amp;vcy;&amp;ncy;&amp;acy; &amp;Scy;&amp;mcy;&amp;icy;&amp;rcy;&amp;ncy;&amp;ocy;&amp;vcy;&amp;acy;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71736" y="1500174"/>
            <a:ext cx="3960812" cy="4824413"/>
          </a:xfrm>
          <a:ln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76200"/>
          </a:xfrm>
        </p:spPr>
        <p:txBody>
          <a:bodyPr anchorCtr="1"/>
          <a:lstStyle/>
          <a:p>
            <a:pPr eaLnBrk="1" hangingPunct="1"/>
            <a:endParaRPr lang="ru-RU" sz="4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4821" name="Picture 5" descr="Обложка 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" y="0"/>
            <a:ext cx="4625975" cy="6629400"/>
          </a:xfrm>
          <a:noFill/>
        </p:spPr>
      </p:pic>
      <p:sp>
        <p:nvSpPr>
          <p:cNvPr id="3482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0"/>
            <a:ext cx="4495800" cy="66294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ru-RU" sz="4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Сказка о царе Салтане, о сыне его славном и могучем богатыре князе Гвидоне Салтановиче и о прекрасной Царевне Лебеди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т-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833" r="3833"/>
          <a:stretch>
            <a:fillRect/>
          </a:stretch>
        </p:blipFill>
        <p:spPr>
          <a:xfrm>
            <a:off x="899592" y="612774"/>
            <a:ext cx="7632848" cy="5336506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свадьб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68" b="368"/>
          <a:stretch>
            <a:fillRect/>
          </a:stretch>
        </p:blipFill>
        <p:spPr>
          <a:xfrm>
            <a:off x="827584" y="612774"/>
            <a:ext cx="7560840" cy="569654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1008112"/>
          </a:xfrm>
        </p:spPr>
        <p:txBody>
          <a:bodyPr/>
          <a:lstStyle/>
          <a:p>
            <a:pPr algn="ctr"/>
            <a:b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484784"/>
            <a:ext cx="7772400" cy="3960440"/>
          </a:xfrm>
        </p:spPr>
        <p:txBody>
          <a:bodyPr/>
          <a:lstStyle/>
          <a:p>
            <a:pPr algn="ctr"/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Я открыл своё … .              ОПУШКА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На окошко села … .            ОБЛАКА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Смотрит,  как течёт … ,     ОКОШКО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А над нею … .                       КУКУШКА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Вдалеке видна … .               КОШКА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Слышно,  как поёт … .       РЕКА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Схема сказ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412875"/>
            <a:ext cx="7848600" cy="474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3113" cy="971823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РИФМУ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река    кукушка   окошко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облака опушка   кошка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encrypted-tbn3.gstatic.com/images?q=tbn:ANd9GcShyXQubjoWcP5VtKhNFDFiuYzCn0ZFPNKv-3rmVjXEm3ksH3MG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2466975" cy="1800200"/>
          </a:xfrm>
          <a:prstGeom prst="rect">
            <a:avLst/>
          </a:prstGeom>
          <a:noFill/>
        </p:spPr>
      </p:pic>
      <p:pic>
        <p:nvPicPr>
          <p:cNvPr id="2054" name="Picture 6" descr="http://imgs.tuts.dragoart.com/how-to-draw-a-window_1_000000000945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149080"/>
            <a:ext cx="2376264" cy="1728192"/>
          </a:xfrm>
          <a:prstGeom prst="rect">
            <a:avLst/>
          </a:prstGeom>
          <a:noFill/>
        </p:spPr>
      </p:pic>
      <p:pic>
        <p:nvPicPr>
          <p:cNvPr id="2056" name="Picture 8" descr="http://stat17.privet.ru/lr/0a0e91365d718e72eb5df507bee49bc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916832"/>
            <a:ext cx="2105644" cy="1800200"/>
          </a:xfrm>
          <a:prstGeom prst="rect">
            <a:avLst/>
          </a:prstGeom>
          <a:noFill/>
        </p:spPr>
      </p:pic>
      <p:pic>
        <p:nvPicPr>
          <p:cNvPr id="2058" name="Picture 10" descr="http://im5-tub-ru.yandex.net/i?id=346184360-7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149080"/>
            <a:ext cx="2376264" cy="1728192"/>
          </a:xfrm>
          <a:prstGeom prst="rect">
            <a:avLst/>
          </a:prstGeom>
          <a:noFill/>
        </p:spPr>
      </p:pic>
      <p:pic>
        <p:nvPicPr>
          <p:cNvPr id="2060" name="Picture 12" descr="http://im3-tub-ru.yandex.net/i?id=163742679-42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1916832"/>
            <a:ext cx="2304256" cy="1728192"/>
          </a:xfrm>
          <a:prstGeom prst="rect">
            <a:avLst/>
          </a:prstGeom>
          <a:noFill/>
        </p:spPr>
      </p:pic>
      <p:pic>
        <p:nvPicPr>
          <p:cNvPr id="2062" name="Picture 14" descr="http://im2-tub-ru.yandex.net/i?id=203555362-40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4149080"/>
            <a:ext cx="2232248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340225"/>
          </a:xfrm>
        </p:spPr>
        <p:txBody>
          <a:bodyPr/>
          <a:lstStyle/>
          <a:p>
            <a:r>
              <a:rPr lang="ru-RU" b="1" dirty="0"/>
              <a:t>Я молодец ,потому что …</a:t>
            </a:r>
            <a:endParaRPr lang="ru-RU" dirty="0"/>
          </a:p>
          <a:p>
            <a:r>
              <a:rPr lang="ru-RU" b="1" dirty="0"/>
              <a:t>Мне запомнилось в работе …</a:t>
            </a:r>
            <a:endParaRPr lang="ru-RU" dirty="0"/>
          </a:p>
          <a:p>
            <a:r>
              <a:rPr lang="ru-RU" b="1" dirty="0"/>
              <a:t>Для меня было необычно… интересно… ново… </a:t>
            </a:r>
            <a:endParaRPr lang="ru-RU" dirty="0"/>
          </a:p>
          <a:p>
            <a:r>
              <a:rPr lang="ru-RU" b="1" dirty="0"/>
              <a:t>В следующий раз я постараюсь …</a:t>
            </a:r>
            <a:endParaRPr lang="ru-RU" dirty="0"/>
          </a:p>
          <a:p>
            <a:r>
              <a:rPr lang="ru-RU" b="1" dirty="0"/>
              <a:t>Мне понравилось…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ACB6D-4BA9-4F9C-B019-2CFE773ACB54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utoShape 10"/>
          <p:cNvGrpSpPr>
            <a:grpSpLocks noGrp="1"/>
          </p:cNvGrpSpPr>
          <p:nvPr/>
        </p:nvGrpSpPr>
        <p:grpSpPr bwMode="auto">
          <a:xfrm>
            <a:off x="755576" y="1556792"/>
            <a:ext cx="2880320" cy="2520280"/>
            <a:chOff x="2254" y="2757"/>
            <a:chExt cx="1160" cy="1118"/>
          </a:xfrm>
        </p:grpSpPr>
        <p:pic>
          <p:nvPicPr>
            <p:cNvPr id="5" name="AutoShape 1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4" y="2757"/>
              <a:ext cx="1160" cy="111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15"/>
            <p:cNvSpPr txBox="1">
              <a:spLocks noChangeArrowheads="1"/>
            </p:cNvSpPr>
            <p:nvPr/>
          </p:nvSpPr>
          <p:spPr bwMode="auto">
            <a:xfrm>
              <a:off x="2546" y="3044"/>
              <a:ext cx="576" cy="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2813"/>
              <a:endParaRPr lang="ru-RU">
                <a:latin typeface="Constantia" pitchFamily="18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72400" cy="1362075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НА УРОКЕ</a:t>
            </a:r>
            <a:endParaRPr lang="ru-RU" sz="4800" dirty="0"/>
          </a:p>
        </p:txBody>
      </p:sp>
      <p:grpSp>
        <p:nvGrpSpPr>
          <p:cNvPr id="9" name="AutoShape 11"/>
          <p:cNvGrpSpPr>
            <a:grpSpLocks/>
          </p:cNvGrpSpPr>
          <p:nvPr/>
        </p:nvGrpSpPr>
        <p:grpSpPr bwMode="auto">
          <a:xfrm>
            <a:off x="5580112" y="1556792"/>
            <a:ext cx="2808312" cy="2592288"/>
            <a:chOff x="3341" y="2757"/>
            <a:chExt cx="1163" cy="1118"/>
          </a:xfrm>
        </p:grpSpPr>
        <p:pic>
          <p:nvPicPr>
            <p:cNvPr id="10" name="AutoShape 1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41" y="2757"/>
              <a:ext cx="1163" cy="1118"/>
            </a:xfrm>
            <a:prstGeom prst="rect">
              <a:avLst/>
            </a:prstGeom>
            <a:solidFill>
              <a:srgbClr val="00B05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3635" y="3044"/>
              <a:ext cx="576" cy="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endParaRPr lang="ru-RU">
                <a:latin typeface="Constantia" pitchFamily="18" charset="0"/>
              </a:endParaRPr>
            </a:p>
          </p:txBody>
        </p:sp>
      </p:grpSp>
      <p:grpSp>
        <p:nvGrpSpPr>
          <p:cNvPr id="12" name="AutoShape 12"/>
          <p:cNvGrpSpPr>
            <a:grpSpLocks/>
          </p:cNvGrpSpPr>
          <p:nvPr/>
        </p:nvGrpSpPr>
        <p:grpSpPr bwMode="auto">
          <a:xfrm>
            <a:off x="3071802" y="3643314"/>
            <a:ext cx="3096344" cy="2638921"/>
            <a:chOff x="4385" y="2757"/>
            <a:chExt cx="1160" cy="1118"/>
          </a:xfrm>
        </p:grpSpPr>
        <p:pic>
          <p:nvPicPr>
            <p:cNvPr id="13" name="AutoShape 12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85" y="2757"/>
              <a:ext cx="1160" cy="11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21"/>
            <p:cNvSpPr txBox="1">
              <a:spLocks noChangeArrowheads="1"/>
            </p:cNvSpPr>
            <p:nvPr/>
          </p:nvSpPr>
          <p:spPr bwMode="auto">
            <a:xfrm>
              <a:off x="4678" y="3044"/>
              <a:ext cx="576" cy="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endParaRPr lang="ru-RU">
                <a:latin typeface="Constantia" pitchFamily="18" charset="0"/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2132857"/>
            <a:ext cx="7772400" cy="1656183"/>
          </a:xfrm>
        </p:spPr>
        <p:txBody>
          <a:bodyPr/>
          <a:lstStyle/>
          <a:p>
            <a:pPr algn="ctr"/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олотая рыбка-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889" r="2889"/>
          <a:stretch>
            <a:fillRect/>
          </a:stretch>
        </p:blipFill>
        <p:spPr>
          <a:xfrm>
            <a:off x="971600" y="692696"/>
            <a:ext cx="7344816" cy="554461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ыболов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408" b="18408"/>
          <a:stretch>
            <a:fillRect/>
          </a:stretch>
        </p:blipFill>
        <p:spPr>
          <a:xfrm>
            <a:off x="755576" y="2852936"/>
            <a:ext cx="7632848" cy="338437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27584" y="404664"/>
            <a:ext cx="7704856" cy="2304256"/>
          </a:xfrm>
        </p:spPr>
        <p:txBody>
          <a:bodyPr/>
          <a:lstStyle/>
          <a:p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Рыбу ловит рыболов.</a:t>
            </a:r>
            <a:b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море весь ушёл улов.</a:t>
            </a:r>
          </a:p>
          <a:p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лочк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100" b="3100"/>
          <a:stretch>
            <a:fillRect/>
          </a:stretch>
        </p:blipFill>
        <p:spPr>
          <a:xfrm>
            <a:off x="899592" y="612774"/>
            <a:ext cx="7488832" cy="548052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928926" y="1714488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71736" y="2643182"/>
            <a:ext cx="1714512" cy="928694"/>
          </a:xfrm>
          <a:prstGeom prst="triangle">
            <a:avLst>
              <a:gd name="adj" fmla="val 5042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857356" y="3571876"/>
            <a:ext cx="3143272" cy="135732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286512" y="3214686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929322" y="4143380"/>
            <a:ext cx="1785950" cy="92869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86116" y="128586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71934" y="228599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/>
              <a:t>ку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714480" y="3357562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57686" y="342900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/>
              <a:t>ло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357818" y="471488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/>
              <a:t>ри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357422" y="2500306"/>
            <a:ext cx="613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со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43570" y="3857628"/>
            <a:ext cx="684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00826" y="278605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/>
              <a:t>ве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7429520" y="385762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ба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86710" y="4857761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фи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14415" y="442913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/>
              <a:t>ду</a:t>
            </a:r>
            <a:endParaRPr lang="ru-RU" sz="2800" dirty="0"/>
          </a:p>
        </p:txBody>
      </p:sp>
      <p:pic>
        <p:nvPicPr>
          <p:cNvPr id="20" name="Рисунок 19" descr="белочка.jpg"/>
          <p:cNvPicPr>
            <a:picLocks noChangeAspect="1"/>
          </p:cNvPicPr>
          <p:nvPr/>
        </p:nvPicPr>
        <p:blipFill>
          <a:blip r:embed="rId2" cstate="print"/>
          <a:srcRect l="46226" t="22631" r="23585" b="30983"/>
          <a:stretch>
            <a:fillRect/>
          </a:stretch>
        </p:blipFill>
        <p:spPr>
          <a:xfrm>
            <a:off x="4929190" y="571480"/>
            <a:ext cx="1714512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лочка.jpg"/>
          <p:cNvPicPr>
            <a:picLocks noChangeAspect="1"/>
          </p:cNvPicPr>
          <p:nvPr/>
        </p:nvPicPr>
        <p:blipFill>
          <a:blip r:embed="rId2" cstate="print"/>
          <a:srcRect t="3100" b="3100"/>
          <a:stretch>
            <a:fillRect/>
          </a:stretch>
        </p:blipFill>
        <p:spPr>
          <a:xfrm>
            <a:off x="4716016" y="3284984"/>
            <a:ext cx="3837403" cy="2808311"/>
          </a:xfrm>
          <a:prstGeom prst="rect">
            <a:avLst/>
          </a:prstGeom>
        </p:spPr>
      </p:pic>
      <p:pic>
        <p:nvPicPr>
          <p:cNvPr id="6" name="Рисунок 5" descr="кот-2.jpg"/>
          <p:cNvPicPr>
            <a:picLocks noChangeAspect="1"/>
          </p:cNvPicPr>
          <p:nvPr/>
        </p:nvPicPr>
        <p:blipFill>
          <a:blip r:embed="rId3" cstate="print"/>
          <a:srcRect l="3833" r="3833"/>
          <a:stretch>
            <a:fillRect/>
          </a:stretch>
        </p:blipFill>
        <p:spPr>
          <a:xfrm>
            <a:off x="755576" y="3284984"/>
            <a:ext cx="3719090" cy="2880320"/>
          </a:xfrm>
          <a:prstGeom prst="rect">
            <a:avLst/>
          </a:prstGeom>
        </p:spPr>
      </p:pic>
      <p:pic>
        <p:nvPicPr>
          <p:cNvPr id="7" name="Рисунок 6" descr="золотая рыбка-2.jpg"/>
          <p:cNvPicPr>
            <a:picLocks noChangeAspect="1"/>
          </p:cNvPicPr>
          <p:nvPr/>
        </p:nvPicPr>
        <p:blipFill>
          <a:blip r:embed="rId4" cstate="print"/>
          <a:srcRect l="2889" r="2889"/>
          <a:stretch>
            <a:fillRect/>
          </a:stretch>
        </p:blipFill>
        <p:spPr>
          <a:xfrm>
            <a:off x="2555776" y="332656"/>
            <a:ext cx="3960440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1115616" y="1340768"/>
            <a:ext cx="3312368" cy="2880319"/>
          </a:xfrm>
        </p:spPr>
        <p:txBody>
          <a:bodyPr/>
          <a:lstStyle/>
          <a:p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</a:t>
            </a:r>
            <a:b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Сергеевич</a:t>
            </a:r>
            <a:b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Пушкин.</a:t>
            </a:r>
          </a:p>
          <a:p>
            <a:endParaRPr lang="ru-RU" sz="4400" b="1" dirty="0"/>
          </a:p>
        </p:txBody>
      </p:sp>
      <p:pic>
        <p:nvPicPr>
          <p:cNvPr id="13" name="Picture 2" descr="http://www.uraledu.ru/files/images/%20%D0%BC%D0%B0%D1%81%D0%BB%D0%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08720"/>
            <a:ext cx="3888432" cy="4822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Правила работы в парах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0" hangingPunct="0">
              <a:buFontTx/>
              <a:buChar char="•"/>
              <a:tabLst>
                <a:tab pos="457200" algn="l"/>
                <a:tab pos="498475" algn="l"/>
              </a:tabLst>
            </a:pPr>
            <a:r>
              <a:rPr lang="ru-RU" dirty="0">
                <a:latin typeface="Calibri" pitchFamily="34" charset="0"/>
                <a:cs typeface="Times New Roman" pitchFamily="18" charset="0"/>
              </a:rPr>
              <a:t>при разговоре смотри на собеседника</a:t>
            </a:r>
            <a:endParaRPr lang="ru-RU" dirty="0"/>
          </a:p>
          <a:p>
            <a:pPr eaLnBrk="0" hangingPunct="0">
              <a:buFontTx/>
              <a:buChar char="•"/>
              <a:tabLst>
                <a:tab pos="457200" algn="l"/>
                <a:tab pos="498475" algn="l"/>
              </a:tabLst>
            </a:pPr>
            <a:r>
              <a:rPr lang="ru-RU" dirty="0">
                <a:latin typeface="Calibri" pitchFamily="34" charset="0"/>
                <a:cs typeface="Times New Roman" pitchFamily="18" charset="0"/>
              </a:rPr>
              <a:t>тихо говори в паре</a:t>
            </a:r>
            <a:endParaRPr lang="ru-RU" dirty="0"/>
          </a:p>
          <a:p>
            <a:pPr eaLnBrk="0" hangingPunct="0">
              <a:buFontTx/>
              <a:buChar char="•"/>
              <a:tabLst>
                <a:tab pos="457200" algn="l"/>
                <a:tab pos="498475" algn="l"/>
              </a:tabLst>
            </a:pPr>
            <a:r>
              <a:rPr lang="ru-RU" dirty="0">
                <a:latin typeface="Calibri" pitchFamily="34" charset="0"/>
                <a:cs typeface="Times New Roman" pitchFamily="18" charset="0"/>
              </a:rPr>
              <a:t>называй товарища по имени</a:t>
            </a:r>
            <a:endParaRPr lang="ru-RU" dirty="0"/>
          </a:p>
          <a:p>
            <a:pPr eaLnBrk="0" hangingPunct="0">
              <a:buFontTx/>
              <a:buChar char="•"/>
              <a:tabLst>
                <a:tab pos="457200" algn="l"/>
                <a:tab pos="498475" algn="l"/>
              </a:tabLst>
            </a:pPr>
            <a:r>
              <a:rPr lang="ru-RU" dirty="0">
                <a:latin typeface="Calibri" pitchFamily="34" charset="0"/>
                <a:cs typeface="Times New Roman" pitchFamily="18" charset="0"/>
              </a:rPr>
              <a:t>внимательно слушай ответ товарища</a:t>
            </a:r>
            <a:endParaRPr lang="ru-RU" dirty="0"/>
          </a:p>
          <a:p>
            <a:pPr eaLnBrk="0" hangingPunct="0">
              <a:buFontTx/>
              <a:buChar char="•"/>
              <a:tabLst>
                <a:tab pos="457200" algn="l"/>
                <a:tab pos="498475" algn="l"/>
              </a:tabLst>
            </a:pPr>
            <a:r>
              <a:rPr lang="ru-RU" dirty="0">
                <a:latin typeface="Calibri" pitchFamily="34" charset="0"/>
                <a:cs typeface="Times New Roman" pitchFamily="18" charset="0"/>
              </a:rPr>
              <a:t>дополняй</a:t>
            </a:r>
            <a:endParaRPr lang="ru-RU" dirty="0"/>
          </a:p>
          <a:p>
            <a:pPr eaLnBrk="0" hangingPunct="0">
              <a:buFontTx/>
              <a:buChar char="•"/>
              <a:tabLst>
                <a:tab pos="457200" algn="l"/>
                <a:tab pos="498475" algn="l"/>
              </a:tabLst>
            </a:pPr>
            <a:r>
              <a:rPr lang="ru-RU" dirty="0">
                <a:latin typeface="Calibri" pitchFamily="34" charset="0"/>
                <a:cs typeface="Times New Roman" pitchFamily="18" charset="0"/>
              </a:rPr>
              <a:t>оценивай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893</TotalTime>
  <Words>256</Words>
  <Application>Microsoft Office PowerPoint</Application>
  <PresentationFormat>Экран (4:3)</PresentationFormat>
  <Paragraphs>56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Constantia</vt:lpstr>
      <vt:lpstr>Times New Roman</vt:lpstr>
      <vt:lpstr>Тема3</vt:lpstr>
      <vt:lpstr>УРОК  ЛИТЕРАТУРНОГО ЧТЕНИЯ В 1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работы в парах</vt:lpstr>
      <vt:lpstr>         А.С.Пушкин </vt:lpstr>
      <vt:lpstr>6 июня  1799 г.</vt:lpstr>
      <vt:lpstr>Презентация PowerPoint</vt:lpstr>
      <vt:lpstr>Презентация PowerPoint</vt:lpstr>
      <vt:lpstr> СКАЗКА  О МЕРТВОЙ ЦАРЕВНЕ  И О СЕМИ                     БОГАТЫРЯХ</vt:lpstr>
      <vt:lpstr>Презентация PowerPoint</vt:lpstr>
      <vt:lpstr>   королевич елисей   </vt:lpstr>
      <vt:lpstr>Презентация PowerPoint</vt:lpstr>
      <vt:lpstr>А.С. Пушкин «Сказка о царе Салтане»</vt:lpstr>
      <vt:lpstr>Презентация PowerPoint</vt:lpstr>
      <vt:lpstr>Презентация PowerPoint</vt:lpstr>
      <vt:lpstr>  </vt:lpstr>
      <vt:lpstr>НАЙДИ РИФМУ река    кукушка   окошко облака опушка   кошка</vt:lpstr>
      <vt:lpstr>Презентация PowerPoint</vt:lpstr>
      <vt:lpstr>Я НА УРОКЕ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ЛИТЕРАТУРНОГО ЧТЕНИЯ В 1 КЛАССЕ</dc:title>
  <dc:creator>LENOVO</dc:creator>
  <cp:lastModifiedBy>Home</cp:lastModifiedBy>
  <cp:revision>98</cp:revision>
  <dcterms:created xsi:type="dcterms:W3CDTF">2014-01-26T12:57:14Z</dcterms:created>
  <dcterms:modified xsi:type="dcterms:W3CDTF">2024-04-08T14:24:01Z</dcterms:modified>
</cp:coreProperties>
</file>